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1" r:id="rId4"/>
    <p:sldId id="290" r:id="rId5"/>
    <p:sldId id="297" r:id="rId6"/>
    <p:sldId id="299" r:id="rId7"/>
    <p:sldId id="310" r:id="rId8"/>
    <p:sldId id="291" r:id="rId9"/>
    <p:sldId id="274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DDCE-CC50-A4E3-CC8C-8B8B8420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2AF3B-FCDF-E06B-0BB8-C747D6CD6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8F193-B2B4-3ABA-6A29-34CC2690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9F27-2869-BAEE-A5CA-8A485C91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7682-50CA-75EA-B20C-D04DBF17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3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F579-2F02-17F1-39FB-7C10CDB4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A8CE2-F4F6-31BC-E6F2-A53892CCF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59264-AD4B-60EA-6413-A358EEE9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2D66-1995-365F-ABA1-841058EE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2BEE-4C18-B083-D9EE-865204A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F7396-338E-8718-7376-30623A18C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21DCE-0937-4316-6E5C-487E0F24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535F9-E78F-BD96-231C-268E3AAD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1776-E0C7-6A1F-B28C-135DB01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A8B6-9A1C-515D-5474-059820A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8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334B-1C13-2FF7-E0A6-2E5C48D5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9613-8D7B-688F-C1D9-6C3E5C53D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8E619-24FB-3B3F-AA5D-06BF9877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D111-CD8B-4B72-3165-CD888CCC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A87C6-2B00-C32D-A531-3306BDCD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B8A0-9F8D-9C0F-BB9E-EE4EC642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1679-4BBD-2174-3096-BEA3DCC55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11C0-C68C-A206-64A9-DA9009DB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33D2-1BFA-B87E-CAE0-D1BE8FD6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0E29A-BDDB-2FDD-230C-4A0D7691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BCC0-A2A7-9570-8028-B975BF07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EC9D-37D0-C7EE-0EC0-E5C1B98B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54207-33DE-10B0-C22F-C4603BF93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C1208-C014-9CC5-1CF9-CEAECE86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95EA2-FC07-5430-CBCD-36B7C30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525E7-A1F8-B57C-F87C-CB4BBCD2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9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415D-B6EE-FCD2-B480-AEF8D7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D7DB-9B5C-4FD1-2DAC-5DA6ECAA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B3D96-8829-6155-262B-ABA783C3F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BCA7-728F-E08E-CB00-9D2A7FACF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A9280-AB15-BC24-82D0-799063439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225EA-0E21-7390-44FF-93C33E41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867A1-5B4D-1912-8DBF-6D389B9A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6F2BA-C59D-5DBE-6A9D-BCD2A698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0B5D-7BD9-F358-D12D-B0CB8A06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77F39-F3EF-CFFB-9E7E-24EE3737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662B3-1E21-6002-14C6-E3510678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39431-E82C-5D9D-ECE9-3B39AEF2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A7BD8-8481-1DC9-F893-F7CEC58A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20FB9-BE60-1641-8509-A1B6490A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CDE18-DAC1-5036-BB0B-1FBAC843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72BC-6B1A-0631-C9AD-74687540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5782-6B6A-9870-D1B0-084890A9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D7DD7-2594-4222-4A07-CCFB836E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9D6F-4AF4-0ACC-7FBD-FC6C5368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ED1E7-4670-7216-C2C2-98088F3B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7381E-C437-7738-180E-562DEEA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6E3D-B9B2-069F-6B7B-620D228F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21676-2E41-CEE0-CA3B-37C20B7D9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E16DF-8828-74EB-2095-339B1407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0923A-9AF9-342C-3B42-50012ABE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98F01-1354-D45B-B88F-12FB768E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1BD5B-CEF4-D74A-45D9-F21B34C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98EF4-C0BC-940B-BB48-ADD8A1B0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1D62A-2BC3-398A-D206-32A466AF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851BF-8A85-9B44-60E5-68E1E6528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5170-6B2B-47AB-ABC8-4F7925B81C76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1EC8-DB38-B3C8-F3A0-DD7C089DE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DF8DA-6A3A-7001-82F0-4EB698534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F6D5-DE78-453E-9108-DD4A7E44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36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best little grant workshop in Arkansas,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How I learned to stop worrying and love the red tape.  </a:t>
            </a:r>
          </a:p>
        </p:txBody>
      </p:sp>
    </p:spTree>
    <p:extLst>
      <p:ext uri="{BB962C8B-B14F-4D97-AF65-F5344CB8AC3E}">
        <p14:creationId xmlns:p14="http://schemas.microsoft.com/office/powerpoint/2010/main" val="396827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048940-8DD0-4FA1-A3D4-EDB358CD26CD}"/>
              </a:ext>
            </a:extLst>
          </p:cNvPr>
          <p:cNvGrpSpPr/>
          <p:nvPr/>
        </p:nvGrpSpPr>
        <p:grpSpPr>
          <a:xfrm>
            <a:off x="2455223" y="457342"/>
            <a:ext cx="7281555" cy="5943317"/>
            <a:chOff x="2103450" y="283"/>
            <a:chExt cx="7985100" cy="68574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5703EB-22A6-43E1-99AD-94874C279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450" y="283"/>
              <a:ext cx="7985100" cy="68574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3BC53-CDBB-4012-B097-E6233750C316}"/>
                </a:ext>
              </a:extLst>
            </p:cNvPr>
            <p:cNvSpPr txBox="1"/>
            <p:nvPr/>
          </p:nvSpPr>
          <p:spPr>
            <a:xfrm>
              <a:off x="6326033" y="1257300"/>
              <a:ext cx="2611592" cy="8153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300" b="1" dirty="0">
                  <a:solidFill>
                    <a:srgbClr val="FEF2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Randy Roberson</a:t>
              </a:r>
            </a:p>
            <a:p>
              <a:pPr algn="ctr"/>
              <a:r>
                <a:rPr lang="en-US" sz="2300" b="1" dirty="0">
                  <a:solidFill>
                    <a:srgbClr val="FEF2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(501) 682-6946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70602-7FA3-45A3-B9F5-79F4B0A192BD}"/>
                </a:ext>
              </a:extLst>
            </p:cNvPr>
            <p:cNvSpPr txBox="1"/>
            <p:nvPr/>
          </p:nvSpPr>
          <p:spPr>
            <a:xfrm>
              <a:off x="2854254" y="1257300"/>
              <a:ext cx="2720975" cy="8153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386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Mike Sprague </a:t>
              </a:r>
            </a:p>
            <a:p>
              <a:pPr algn="ctr"/>
              <a:r>
                <a:rPr lang="en-US" sz="2400" b="1" dirty="0">
                  <a:solidFill>
                    <a:srgbClr val="F386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(501) 682-6947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DBAC29-EB83-4484-81AC-99A6FF80627C}"/>
                </a:ext>
              </a:extLst>
            </p:cNvPr>
            <p:cNvSpPr txBox="1"/>
            <p:nvPr/>
          </p:nvSpPr>
          <p:spPr>
            <a:xfrm>
              <a:off x="4002881" y="4410076"/>
              <a:ext cx="2909887" cy="7881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Kristen Dane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(501) 682-1523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98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Outdoor Recreation Grants Program 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www.outdoorgrants.com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4162" y="3358112"/>
            <a:ext cx="3785688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858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cs typeface="Times New Roman" pitchFamily="18" charset="0"/>
              </a:rPr>
              <a:t>FUN Park Grants</a:t>
            </a:r>
          </a:p>
          <a:p>
            <a:pPr marL="68580" algn="ctr">
              <a:spcBef>
                <a:spcPct val="20000"/>
              </a:spcBef>
              <a:buClr>
                <a:srgbClr val="94C600"/>
              </a:buClr>
              <a:buSzPct val="76000"/>
            </a:pPr>
            <a:endParaRPr lang="en-US" sz="2400" dirty="0">
              <a:solidFill>
                <a:srgbClr val="3E3D2D"/>
              </a:solidFill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D08D60-C6AB-4A3D-A3F6-5B4837410865}"/>
              </a:ext>
            </a:extLst>
          </p:cNvPr>
          <p:cNvGrpSpPr/>
          <p:nvPr/>
        </p:nvGrpSpPr>
        <p:grpSpPr>
          <a:xfrm>
            <a:off x="2172587" y="1860697"/>
            <a:ext cx="4795284" cy="4407958"/>
            <a:chOff x="2103451" y="283"/>
            <a:chExt cx="7985101" cy="6857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55527A-7203-42D2-B321-2E06E9034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451" y="283"/>
              <a:ext cx="7985101" cy="6857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DFE799-2788-4F50-AE70-DBB05598115A}"/>
                </a:ext>
              </a:extLst>
            </p:cNvPr>
            <p:cNvSpPr txBox="1"/>
            <p:nvPr/>
          </p:nvSpPr>
          <p:spPr>
            <a:xfrm>
              <a:off x="6326033" y="1257300"/>
              <a:ext cx="2611592" cy="8153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300" b="1" dirty="0">
                  <a:solidFill>
                    <a:srgbClr val="FEF2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Randy Roberson</a:t>
              </a:r>
            </a:p>
            <a:p>
              <a:pPr algn="ctr"/>
              <a:r>
                <a:rPr lang="en-US" sz="2300" b="1" dirty="0">
                  <a:solidFill>
                    <a:srgbClr val="FEF2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(501) 682-6946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61A184-4744-4D13-AA50-22EE9245BD18}"/>
                </a:ext>
              </a:extLst>
            </p:cNvPr>
            <p:cNvSpPr txBox="1"/>
            <p:nvPr/>
          </p:nvSpPr>
          <p:spPr>
            <a:xfrm>
              <a:off x="2854254" y="1257300"/>
              <a:ext cx="2720975" cy="8153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386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Mike Sprague </a:t>
              </a:r>
            </a:p>
            <a:p>
              <a:pPr algn="ctr"/>
              <a:r>
                <a:rPr lang="en-US" sz="2400" b="1" dirty="0">
                  <a:solidFill>
                    <a:srgbClr val="F386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(501) 682-6947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AEED8-402F-4F6A-AE55-9F0E3A8A8508}"/>
                </a:ext>
              </a:extLst>
            </p:cNvPr>
            <p:cNvSpPr txBox="1"/>
            <p:nvPr/>
          </p:nvSpPr>
          <p:spPr>
            <a:xfrm>
              <a:off x="4002881" y="4410076"/>
              <a:ext cx="2909887" cy="7881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Kristen Dane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(501) 682-1523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62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97B2-7E40-BE8E-92F5-4BFAF4F6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the grants awarded?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7688-7A34-EB64-33C8-5036FB41F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Applicants submit completed application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are scored after submission deadline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Highest-scoring applicants are shortlisted for review (score threshold based upon amount of money available and amount requested, and so varies year to year)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Governor-appointed committee makes funding recommendations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ORGP staff)</a:t>
            </a:r>
          </a:p>
        </p:txBody>
      </p:sp>
    </p:spTree>
    <p:extLst>
      <p:ext uri="{BB962C8B-B14F-4D97-AF65-F5344CB8AC3E}">
        <p14:creationId xmlns:p14="http://schemas.microsoft.com/office/powerpoint/2010/main" val="246348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14A0601-0095-4BA7-A28E-5437E4B92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0456"/>
              </p:ext>
            </p:extLst>
          </p:nvPr>
        </p:nvGraphicFramePr>
        <p:xfrm>
          <a:off x="2440686" y="609600"/>
          <a:ext cx="7310628" cy="482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320">
                  <a:extLst>
                    <a:ext uri="{9D8B030D-6E8A-4147-A177-3AD203B41FA5}">
                      <a16:colId xmlns:a16="http://schemas.microsoft.com/office/drawing/2014/main" val="23768783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4452233"/>
                    </a:ext>
                  </a:extLst>
                </a:gridCol>
                <a:gridCol w="5317028">
                  <a:extLst>
                    <a:ext uri="{9D8B030D-6E8A-4147-A177-3AD203B41FA5}">
                      <a16:colId xmlns:a16="http://schemas.microsoft.com/office/drawing/2014/main" val="2520094510"/>
                    </a:ext>
                  </a:extLst>
                </a:gridCol>
              </a:tblGrid>
              <a:tr h="5170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 PARK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2664"/>
                  </a:ext>
                </a:extLst>
              </a:tr>
              <a:tr h="743330">
                <a:tc>
                  <a:txBody>
                    <a:bodyPr/>
                    <a:lstStyle/>
                    <a:p>
                      <a:r>
                        <a:rPr lang="en-US" sz="1400" b="1" dirty="0"/>
                        <a:t>ELIGIBLE APPLICANTS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Cities with &lt;2,500 population, or, Unincorporated communities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437172"/>
                  </a:ext>
                </a:extLst>
              </a:tr>
              <a:tr h="511272">
                <a:tc>
                  <a:txBody>
                    <a:bodyPr/>
                    <a:lstStyle/>
                    <a:p>
                      <a:r>
                        <a:rPr lang="en-US" sz="1400" b="1" dirty="0"/>
                        <a:t>MAX AWARD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36413"/>
                  </a:ext>
                </a:extLst>
              </a:tr>
              <a:tr h="514381">
                <a:tc>
                  <a:txBody>
                    <a:bodyPr/>
                    <a:lstStyle/>
                    <a:p>
                      <a:r>
                        <a:rPr lang="en-US" sz="1400" b="1" dirty="0"/>
                        <a:t>GRANT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6259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b="1" dirty="0"/>
                        <a:t>FUNDING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Grantee given 100% of grant before project begins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977701"/>
                  </a:ext>
                </a:extLst>
              </a:tr>
              <a:tr h="930631">
                <a:tc>
                  <a:txBody>
                    <a:bodyPr/>
                    <a:lstStyle/>
                    <a:p>
                      <a:r>
                        <a:rPr lang="en-US" sz="1400" b="1" dirty="0"/>
                        <a:t>ELIGIBLE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Development of most outdoor recreation facilities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408488"/>
                  </a:ext>
                </a:extLst>
              </a:tr>
              <a:tr h="466373">
                <a:tc>
                  <a:txBody>
                    <a:bodyPr/>
                    <a:lstStyle/>
                    <a:p>
                      <a:r>
                        <a:rPr lang="en-US" sz="1400" b="1" dirty="0"/>
                        <a:t>ENGINEER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Up to 12% of development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82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 to 10% of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5690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847EBC-F67F-4AFD-9C7A-232FF3E29E13}"/>
              </a:ext>
            </a:extLst>
          </p:cNvPr>
          <p:cNvSpPr txBox="1"/>
          <p:nvPr/>
        </p:nvSpPr>
        <p:spPr>
          <a:xfrm>
            <a:off x="2440686" y="5638800"/>
            <a:ext cx="7239000" cy="738664"/>
          </a:xfrm>
          <a:prstGeom prst="rect">
            <a:avLst/>
          </a:prstGeom>
          <a:noFill/>
        </p:spPr>
        <p:txBody>
          <a:bodyPr wrap="square" lIns="0" tIns="45720" rIns="9144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¹</a:t>
            </a:r>
            <a:r>
              <a:rPr lang="en-US" sz="1400" b="1" dirty="0"/>
              <a:t> </a:t>
            </a:r>
            <a:r>
              <a:rPr lang="en-US" sz="1400" dirty="0"/>
              <a:t>Unincorporated communities must be sponsored by county government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²</a:t>
            </a:r>
            <a:r>
              <a:rPr lang="en-US" sz="1400" b="1" dirty="0"/>
              <a:t> </a:t>
            </a:r>
            <a:r>
              <a:rPr lang="en-US" sz="1400" dirty="0"/>
              <a:t>Excludes splash pads, restrooms, concession stands, etc.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³</a:t>
            </a:r>
            <a:r>
              <a:rPr lang="en-US" sz="1400" b="1" dirty="0"/>
              <a:t> </a:t>
            </a:r>
            <a:r>
              <a:rPr lang="en-US" sz="1400" dirty="0"/>
              <a:t>Engineer required for FUN Park Grant</a:t>
            </a:r>
          </a:p>
        </p:txBody>
      </p:sp>
    </p:spTree>
    <p:extLst>
      <p:ext uri="{BB962C8B-B14F-4D97-AF65-F5344CB8AC3E}">
        <p14:creationId xmlns:p14="http://schemas.microsoft.com/office/powerpoint/2010/main" val="108448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C4F3E-AC7B-47F6-BE7B-F18C3355144C}"/>
              </a:ext>
            </a:extLst>
          </p:cNvPr>
          <p:cNvSpPr txBox="1"/>
          <p:nvPr/>
        </p:nvSpPr>
        <p:spPr>
          <a:xfrm>
            <a:off x="2235994" y="1181100"/>
            <a:ext cx="7234237" cy="4924425"/>
          </a:xfrm>
          <a:prstGeom prst="rect">
            <a:avLst/>
          </a:prstGeom>
          <a:noFill/>
          <a:ln>
            <a:noFill/>
          </a:ln>
        </p:spPr>
        <p:txBody>
          <a:bodyPr wrap="square" tIns="45720" bIns="45720" rtlCol="0">
            <a:spAutoFit/>
          </a:bodyPr>
          <a:lstStyle/>
          <a:p>
            <a:r>
              <a:rPr lang="en-US" sz="1600" b="1" dirty="0"/>
              <a:t>How often can I apply for funding?</a:t>
            </a:r>
          </a:p>
          <a:p>
            <a:pPr defTabSz="457200"/>
            <a:r>
              <a:rPr lang="en-US" sz="1600" dirty="0"/>
              <a:t>	Each year</a:t>
            </a:r>
          </a:p>
          <a:p>
            <a:pPr defTabSz="457200"/>
            <a:r>
              <a:rPr lang="en-US" sz="1600" b="1" dirty="0"/>
              <a:t>How often can I receive funding?</a:t>
            </a:r>
          </a:p>
          <a:p>
            <a:pPr defTabSz="457200"/>
            <a:r>
              <a:rPr lang="en-US" sz="1600" dirty="0"/>
              <a:t>	Once every five years</a:t>
            </a:r>
          </a:p>
          <a:p>
            <a:pPr defTabSz="457200"/>
            <a:r>
              <a:rPr lang="en-US" sz="1600" b="1" dirty="0"/>
              <a:t>Can funding be used as a match for any other grant?</a:t>
            </a:r>
          </a:p>
          <a:p>
            <a:pPr defTabSz="457200"/>
            <a:r>
              <a:rPr lang="en-US" sz="1600" dirty="0"/>
              <a:t>	No.</a:t>
            </a:r>
          </a:p>
          <a:p>
            <a:pPr defTabSz="457200"/>
            <a:r>
              <a:rPr lang="en-US" sz="1600" b="1" dirty="0"/>
              <a:t>Must the applicant own the site?</a:t>
            </a:r>
          </a:p>
          <a:p>
            <a:pPr defTabSz="457200"/>
            <a:r>
              <a:rPr lang="en-US" sz="1600" b="1" dirty="0"/>
              <a:t>          </a:t>
            </a:r>
            <a:r>
              <a:rPr lang="en-US" sz="1600" dirty="0"/>
              <a:t>No, it may be leased (25-year min.) Ownership helps, though, points-wise. </a:t>
            </a:r>
          </a:p>
          <a:p>
            <a:pPr defTabSz="457200"/>
            <a:r>
              <a:rPr lang="en-US" sz="1600" b="1" dirty="0"/>
              <a:t>Can the funds be used to purchase land? </a:t>
            </a:r>
          </a:p>
          <a:p>
            <a:pPr defTabSz="457200"/>
            <a:r>
              <a:rPr lang="en-US" sz="1600" b="1" dirty="0"/>
              <a:t>	</a:t>
            </a:r>
            <a:r>
              <a:rPr lang="en-US" sz="1600" dirty="0"/>
              <a:t>No.</a:t>
            </a:r>
          </a:p>
          <a:p>
            <a:pPr defTabSz="457200"/>
            <a:r>
              <a:rPr lang="en-US" sz="1600" b="1" dirty="0"/>
              <a:t>What procurement guidelines do I follow?</a:t>
            </a:r>
          </a:p>
          <a:p>
            <a:pPr lvl="1" defTabSz="457200"/>
            <a:r>
              <a:rPr lang="en-US" sz="1600" dirty="0"/>
              <a:t>Grantees are responsible for following procurement laws applicable to their local jurisdiction for bidding and purchases.</a:t>
            </a:r>
          </a:p>
          <a:p>
            <a:pPr defTabSz="457200"/>
            <a:r>
              <a:rPr lang="en-US" sz="1600" b="1" dirty="0"/>
              <a:t>What accessibility guidelines do I follow?</a:t>
            </a:r>
          </a:p>
          <a:p>
            <a:pPr lvl="1" defTabSz="457200"/>
            <a:r>
              <a:rPr lang="en-US" sz="1600" dirty="0"/>
              <a:t>All grant-funded facilities must be wheelchair accessible and open to the public at all reasonable hours of the day.</a:t>
            </a:r>
          </a:p>
          <a:p>
            <a:pPr defTabSz="457200"/>
            <a:r>
              <a:rPr lang="en-US" sz="1600" b="1" dirty="0"/>
              <a:t>Can I change my project after I have received funding?</a:t>
            </a:r>
          </a:p>
          <a:p>
            <a:pPr lvl="1" defTabSz="457200"/>
            <a:r>
              <a:rPr lang="en-US" sz="1400" dirty="0"/>
              <a:t>You may reduce your project’s scope of work, excluding accessibility to remaining work and/or line items for which your application received points. If Fun Park funds remain once the project is completed, contact your Project Officer for possible uses of leftover money.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77F1D9-990D-40E6-B733-11E73D8F13D8}"/>
              </a:ext>
            </a:extLst>
          </p:cNvPr>
          <p:cNvSpPr txBox="1"/>
          <p:nvPr/>
        </p:nvSpPr>
        <p:spPr>
          <a:xfrm>
            <a:off x="1524000" y="30468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Frequently Asked FUN Park Questions</a:t>
            </a:r>
          </a:p>
        </p:txBody>
      </p:sp>
    </p:spTree>
    <p:extLst>
      <p:ext uri="{BB962C8B-B14F-4D97-AF65-F5344CB8AC3E}">
        <p14:creationId xmlns:p14="http://schemas.microsoft.com/office/powerpoint/2010/main" val="22444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400BB-3B37-4B66-A1AA-78E29B1C3B8D}"/>
              </a:ext>
            </a:extLst>
          </p:cNvPr>
          <p:cNvSpPr txBox="1"/>
          <p:nvPr/>
        </p:nvSpPr>
        <p:spPr>
          <a:xfrm>
            <a:off x="3165872" y="304680"/>
            <a:ext cx="5860256" cy="523220"/>
          </a:xfrm>
          <a:prstGeom prst="rect">
            <a:avLst/>
          </a:prstGeom>
          <a:noFill/>
          <a:ln>
            <a:noFill/>
          </a:ln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Required Application  Materials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F6804-9F03-4D8F-8EA0-D83467525AC1}"/>
              </a:ext>
            </a:extLst>
          </p:cNvPr>
          <p:cNvSpPr/>
          <p:nvPr/>
        </p:nvSpPr>
        <p:spPr>
          <a:xfrm>
            <a:off x="4352528" y="1648818"/>
            <a:ext cx="46736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Cover Sheet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Project Narrative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Proof of Land Control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City Council Resolution or Quorum Court Order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Estimated Project Cost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B0CBB-8397-41C9-A819-F013F3CB352E}"/>
              </a:ext>
            </a:extLst>
          </p:cNvPr>
          <p:cNvSpPr/>
          <p:nvPr/>
        </p:nvSpPr>
        <p:spPr>
          <a:xfrm>
            <a:off x="5209778" y="1248708"/>
            <a:ext cx="295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FUN Park Grant</a:t>
            </a:r>
          </a:p>
        </p:txBody>
      </p:sp>
    </p:spTree>
    <p:extLst>
      <p:ext uri="{BB962C8B-B14F-4D97-AF65-F5344CB8AC3E}">
        <p14:creationId xmlns:p14="http://schemas.microsoft.com/office/powerpoint/2010/main" val="25540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0766780F-121B-4CA1-AAE7-62F24D13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72" y="0"/>
            <a:ext cx="4963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BC0CFD2-6BE3-4C4B-8A1A-ADE3C862AAE7}"/>
              </a:ext>
            </a:extLst>
          </p:cNvPr>
          <p:cNvSpPr txBox="1"/>
          <p:nvPr/>
        </p:nvSpPr>
        <p:spPr>
          <a:xfrm>
            <a:off x="1524000" y="30468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Meeting Requirements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452505-15DD-4459-A3C3-E08682D3A1E8}"/>
              </a:ext>
            </a:extLst>
          </p:cNvPr>
          <p:cNvSpPr/>
          <p:nvPr/>
        </p:nvSpPr>
        <p:spPr>
          <a:xfrm>
            <a:off x="2282825" y="1248708"/>
            <a:ext cx="295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Advertising the Meeting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3A651C-C2D5-431E-8EBC-56B289F69AAE}"/>
              </a:ext>
            </a:extLst>
          </p:cNvPr>
          <p:cNvSpPr/>
          <p:nvPr/>
        </p:nvSpPr>
        <p:spPr>
          <a:xfrm>
            <a:off x="2282825" y="3702889"/>
            <a:ext cx="295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Holding the Meeting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73142F-520A-451F-AD46-88602C33C874}"/>
              </a:ext>
            </a:extLst>
          </p:cNvPr>
          <p:cNvSpPr/>
          <p:nvPr/>
        </p:nvSpPr>
        <p:spPr>
          <a:xfrm>
            <a:off x="2282825" y="1646637"/>
            <a:ext cx="55626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Advertise at least 7 days in advance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advertising method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484DD-5293-4EE2-96FF-E19B8AC93C7B}"/>
              </a:ext>
            </a:extLst>
          </p:cNvPr>
          <p:cNvSpPr/>
          <p:nvPr/>
        </p:nvSpPr>
        <p:spPr>
          <a:xfrm>
            <a:off x="2770608" y="2527005"/>
            <a:ext cx="23265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Newspaper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Proof of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Newspaper Clipping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2C1717-05DF-40B4-8799-D0D3CE450DE3}"/>
              </a:ext>
            </a:extLst>
          </p:cNvPr>
          <p:cNvSpPr/>
          <p:nvPr/>
        </p:nvSpPr>
        <p:spPr>
          <a:xfrm>
            <a:off x="5610226" y="2527005"/>
            <a:ext cx="2710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Posted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Copy of Posted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Posting Locations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311AED-5656-4D24-84AE-E902DC8AF41E}"/>
              </a:ext>
            </a:extLst>
          </p:cNvPr>
          <p:cNvSpPr/>
          <p:nvPr/>
        </p:nvSpPr>
        <p:spPr>
          <a:xfrm>
            <a:off x="2282824" y="4102999"/>
            <a:ext cx="760412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Hold at a time and place convenient for the community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Submit minutes of the meeting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Include statements and suggestions from the general public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Submit a sign-in sheet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Indicate the name, address, and organizational affiliation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9550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BFA36E-97B2-4E07-B4B0-E8B2CFE66A2C}"/>
              </a:ext>
            </a:extLst>
          </p:cNvPr>
          <p:cNvGrpSpPr/>
          <p:nvPr/>
        </p:nvGrpSpPr>
        <p:grpSpPr>
          <a:xfrm>
            <a:off x="2611986" y="1357328"/>
            <a:ext cx="6968028" cy="5273876"/>
            <a:chOff x="758066" y="812665"/>
            <a:chExt cx="7687656" cy="5818539"/>
          </a:xfrm>
        </p:grpSpPr>
        <p:pic>
          <p:nvPicPr>
            <p:cNvPr id="2" name="Picture 2" descr="H:\Matching-FUN-T4L City &amp; County\Stamps\F-185-13\Pics\Final Inspection - May 2014 - McNair\14 - FUN Stamps 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67" y="812666"/>
              <a:ext cx="3560156" cy="271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H:\Matching-FUN-T4L City &amp; County\Stamps\F-185-13\Pics\Final Inspection - May 2014 - McNair\14 - FUN - Stamps 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566" y="812665"/>
              <a:ext cx="3560156" cy="271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:\Matching-FUN-T4L City &amp; County\Stamps\F-185-13\Pics\Final Inspection - May 2014 - McNair\14 FUN-Stamp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567" y="3955088"/>
              <a:ext cx="3560155" cy="267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:\Matching-FUN-T4L City &amp; County\Stamps\F-185-13\Pics\Final Inspection - May 2014 - McNair\14-  FUN Stamps 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66" y="3955088"/>
              <a:ext cx="3560156" cy="267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BC40DD-C418-43CD-81A1-6EE5135E42FB}"/>
              </a:ext>
            </a:extLst>
          </p:cNvPr>
          <p:cNvSpPr txBox="1"/>
          <p:nvPr/>
        </p:nvSpPr>
        <p:spPr>
          <a:xfrm>
            <a:off x="1524000" y="30468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FUN Park Projects</a:t>
            </a:r>
          </a:p>
        </p:txBody>
      </p:sp>
    </p:spTree>
    <p:extLst>
      <p:ext uri="{BB962C8B-B14F-4D97-AF65-F5344CB8AC3E}">
        <p14:creationId xmlns:p14="http://schemas.microsoft.com/office/powerpoint/2010/main" val="72127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503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The best little grant workshop in Arkansas, or:</vt:lpstr>
      <vt:lpstr>Outdoor Recreation Grants Program  www.outdoorgrants.com</vt:lpstr>
      <vt:lpstr>How are the grants awarded?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little grant workshop in Arkansas, or:</dc:title>
  <dc:creator>Matt McNair</dc:creator>
  <cp:lastModifiedBy>Matt McNair</cp:lastModifiedBy>
  <cp:revision>4</cp:revision>
  <dcterms:created xsi:type="dcterms:W3CDTF">2022-05-12T17:26:26Z</dcterms:created>
  <dcterms:modified xsi:type="dcterms:W3CDTF">2022-05-12T18:10:35Z</dcterms:modified>
</cp:coreProperties>
</file>