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2" r:id="rId4"/>
    <p:sldId id="261" r:id="rId5"/>
    <p:sldId id="263" r:id="rId6"/>
    <p:sldId id="264" r:id="rId7"/>
    <p:sldId id="265" r:id="rId8"/>
    <p:sldId id="266" r:id="rId9"/>
    <p:sldId id="267" r:id="rId10"/>
    <p:sldId id="274" r:id="rId11"/>
    <p:sldId id="269" r:id="rId12"/>
    <p:sldId id="27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5AC79B4D-881C-41EE-AA8C-6CBE88F62B21}">
          <p14:sldIdLst>
            <p14:sldId id="256"/>
            <p14:sldId id="257"/>
            <p14:sldId id="262"/>
            <p14:sldId id="261"/>
            <p14:sldId id="263"/>
            <p14:sldId id="264"/>
            <p14:sldId id="265"/>
            <p14:sldId id="266"/>
            <p14:sldId id="267"/>
            <p14:sldId id="274"/>
            <p14:sldId id="269"/>
            <p14:sldId id="271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4660" autoAdjust="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4217F9-C5B3-4612-A6D2-CC8ACDA1D9F6}" type="datetimeFigureOut">
              <a:rPr lang="en-US" smtClean="0"/>
              <a:t>4/10/2023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A2FAE-D86F-4F73-9963-1B606EBC2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913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Introduce myself and what I do for tourism (mention regions here)</a:t>
            </a:r>
          </a:p>
          <a:p>
            <a:r>
              <a:rPr lang="en-US" dirty="0"/>
              <a:t>Name to two tourism grants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A2FAE-D86F-4F73-9963-1B606EBC22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 credit: Susie Cowan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A2FAE-D86F-4F73-9963-1B606EBC22A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21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I will hang around after the program with business cards and to answer any questions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0A2FAE-D86F-4F73-9963-1B606EBC22A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118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644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48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814A15A-18EA-4566-8994-ACD41DDECC5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128" y="119067"/>
            <a:ext cx="3233740" cy="105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61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essica.frahm@arkansas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FB2C0E-0843-63A0-71FA-AF870D775F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707253" y="1358283"/>
            <a:ext cx="10777492" cy="505003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1DEA8A8-81BF-0BA8-D7A4-30AE2D8A8C3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609084"/>
            <a:ext cx="10515600" cy="314897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chemeClr val="bg1">
                    <a:lumMod val="95000"/>
                  </a:schemeClr>
                </a:solidFill>
              </a:rPr>
              <a:t>Arkansas Tourism Grants</a:t>
            </a:r>
          </a:p>
        </p:txBody>
      </p:sp>
    </p:spTree>
    <p:extLst>
      <p:ext uri="{BB962C8B-B14F-4D97-AF65-F5344CB8AC3E}">
        <p14:creationId xmlns:p14="http://schemas.microsoft.com/office/powerpoint/2010/main" val="1893619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3886A4-6C4D-1B22-D009-2892A62672E7}"/>
              </a:ext>
            </a:extLst>
          </p:cNvPr>
          <p:cNvSpPr txBox="1"/>
          <p:nvPr/>
        </p:nvSpPr>
        <p:spPr>
          <a:xfrm>
            <a:off x="756081" y="1744743"/>
            <a:ext cx="1067983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 Feasibility Study must include the following information: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Market area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Projected market support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Demographics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Estimated attendance by tourists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Travel trends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Economic impact, and 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A conclusion of whether the project would be feasible or not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8394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5E44BA-076C-26D2-A1D2-2CF8177FF7F8}"/>
              </a:ext>
            </a:extLst>
          </p:cNvPr>
          <p:cNvSpPr txBox="1"/>
          <p:nvPr/>
        </p:nvSpPr>
        <p:spPr>
          <a:xfrm>
            <a:off x="787153" y="1814376"/>
            <a:ext cx="1061769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Where to send the application?</a:t>
            </a:r>
          </a:p>
          <a:p>
            <a:pPr lvl="1"/>
            <a:r>
              <a:rPr lang="en-US" sz="2000" dirty="0"/>
              <a:t>	Feasibility Study Grant Application</a:t>
            </a:r>
          </a:p>
          <a:p>
            <a:pPr lvl="1"/>
            <a:r>
              <a:rPr lang="en-US" sz="2000" dirty="0"/>
              <a:t>	Arkansas Tourism </a:t>
            </a:r>
          </a:p>
          <a:p>
            <a:pPr lvl="1"/>
            <a:r>
              <a:rPr lang="en-US" sz="2000" dirty="0"/>
              <a:t>	c/o KateLynn Parks</a:t>
            </a:r>
          </a:p>
          <a:p>
            <a:pPr lvl="1"/>
            <a:r>
              <a:rPr lang="en-US" sz="2000" dirty="0"/>
              <a:t>	1 Capitol Mall</a:t>
            </a:r>
          </a:p>
          <a:p>
            <a:pPr lvl="1"/>
            <a:r>
              <a:rPr lang="en-US" sz="2000" dirty="0"/>
              <a:t>	Little Rock, AR 72201 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There are three (3) award periods each fiscal year: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Last Friday in July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Last Friday in September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Last Friday in November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The application can be prepared locally or by consultants.</a:t>
            </a:r>
          </a:p>
        </p:txBody>
      </p:sp>
    </p:spTree>
    <p:extLst>
      <p:ext uri="{BB962C8B-B14F-4D97-AF65-F5344CB8AC3E}">
        <p14:creationId xmlns:p14="http://schemas.microsoft.com/office/powerpoint/2010/main" val="715380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CFA842-CDA5-3EB5-5BEB-E2246F7FB720}"/>
              </a:ext>
            </a:extLst>
          </p:cNvPr>
          <p:cNvSpPr txBox="1"/>
          <p:nvPr/>
        </p:nvSpPr>
        <p:spPr>
          <a:xfrm>
            <a:off x="858174" y="1799821"/>
            <a:ext cx="1047565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to include in the application: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completed official application form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statement of procedures for conducting the study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information on the consultation firm (if applicable)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2400" dirty="0"/>
              <a:t>Statement from the minutes or an administrative order from the governing city or county board approving the grant request and a statement affirming the amount of funds held by or committed for the purchase of said advertising.</a:t>
            </a:r>
          </a:p>
          <a:p>
            <a:pPr lvl="1"/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Applicants will be notified within 15 days of the application due date per award period. All studies must be completed within 4 months of being awarded the grant.</a:t>
            </a:r>
          </a:p>
        </p:txBody>
      </p:sp>
    </p:spTree>
    <p:extLst>
      <p:ext uri="{BB962C8B-B14F-4D97-AF65-F5344CB8AC3E}">
        <p14:creationId xmlns:p14="http://schemas.microsoft.com/office/powerpoint/2010/main" val="1429994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325ECE9-C605-D8C8-B274-4774ACB39E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0641" y="2890391"/>
            <a:ext cx="8318376" cy="5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F80B69C-40A5-060B-8AE0-3035BFF33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747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30ACD2-C3D2-45A3-DD02-3E6237A0EFD4}"/>
              </a:ext>
            </a:extLst>
          </p:cNvPr>
          <p:cNvSpPr txBox="1"/>
          <p:nvPr/>
        </p:nvSpPr>
        <p:spPr>
          <a:xfrm>
            <a:off x="992080" y="3952117"/>
            <a:ext cx="6094520" cy="2523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D2B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KateLynn Parks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D2B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Tourism Development Consultant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D2B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Division of Arkansas Tourism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D2B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Capitol Mall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D2B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Little Rock, AR 72201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katelynn.parks@arkansas.gov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D2B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office: 501.682.1676 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D2B2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cell: 501.680.3266</a:t>
            </a:r>
            <a:endParaRPr kumimoji="0" lang="en-US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0911BC-66C6-607D-E0FF-72DA6C4EED0D}"/>
              </a:ext>
            </a:extLst>
          </p:cNvPr>
          <p:cNvSpPr txBox="1"/>
          <p:nvPr/>
        </p:nvSpPr>
        <p:spPr>
          <a:xfrm>
            <a:off x="992080" y="1759312"/>
            <a:ext cx="651621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8000"/>
                </a:solidFill>
              </a:rPr>
              <a:t>Please contact me with any questions on these tourism grant opportunities:</a:t>
            </a:r>
          </a:p>
          <a:p>
            <a:endParaRPr lang="en-US" sz="1200" dirty="0">
              <a:solidFill>
                <a:srgbClr val="008000"/>
              </a:solidFill>
            </a:endParaRPr>
          </a:p>
          <a:p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https://www.arkansas.com/industry-insider/grants</a:t>
            </a:r>
          </a:p>
        </p:txBody>
      </p:sp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DA02C61D-2599-B7DA-3143-992E37E9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971" y="2739643"/>
            <a:ext cx="2605966" cy="361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01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1">
            <a:extLst>
              <a:ext uri="{FF2B5EF4-FFF2-40B4-BE49-F238E27FC236}">
                <a16:creationId xmlns:a16="http://schemas.microsoft.com/office/drawing/2014/main" id="{C6474FF0-82A7-692A-1CDD-3F2F020C5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53" y="1385455"/>
            <a:ext cx="10858891" cy="5089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33BC4B9-B05E-84DC-79B4-47830A256AD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198" y="2335968"/>
            <a:ext cx="10515600" cy="339900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</a:rPr>
              <a:t>Festival Advertising Grant</a:t>
            </a:r>
          </a:p>
        </p:txBody>
      </p:sp>
    </p:spTree>
    <p:extLst>
      <p:ext uri="{BB962C8B-B14F-4D97-AF65-F5344CB8AC3E}">
        <p14:creationId xmlns:p14="http://schemas.microsoft.com/office/powerpoint/2010/main" val="673150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44C6901-762B-0651-0C87-8546F55EE7EC}"/>
              </a:ext>
            </a:extLst>
          </p:cNvPr>
          <p:cNvSpPr txBox="1"/>
          <p:nvPr/>
        </p:nvSpPr>
        <p:spPr>
          <a:xfrm>
            <a:off x="701336" y="1970843"/>
            <a:ext cx="1115923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Who may apply?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/>
              <a:t>Incorporated cities/counties with a population of less than </a:t>
            </a:r>
            <a:r>
              <a:rPr lang="en-US" sz="2400" u="sng" dirty="0"/>
              <a:t>10,500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much may we apply for?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/>
              <a:t>You may apply for </a:t>
            </a:r>
            <a:r>
              <a:rPr lang="en-US" sz="2400" u="sng" dirty="0"/>
              <a:t>up to $2,000</a:t>
            </a:r>
            <a:r>
              <a:rPr lang="en-US" sz="2400" dirty="0"/>
              <a:t> in reimbursable matching funds</a:t>
            </a:r>
          </a:p>
          <a:p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is covered by the grant?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u="sng" dirty="0"/>
              <a:t>Advertising</a:t>
            </a:r>
            <a:r>
              <a:rPr lang="en-US" sz="2400" dirty="0"/>
              <a:t> expenses only!</a:t>
            </a:r>
          </a:p>
          <a:p>
            <a:pPr lvl="2"/>
            <a:r>
              <a:rPr lang="en-US" sz="2400" dirty="0"/>
              <a:t>	 – magazine, newspaper, radio, TV, social, flyers, or billboards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6600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CFA842-CDA5-3EB5-5BEB-E2246F7FB720}"/>
              </a:ext>
            </a:extLst>
          </p:cNvPr>
          <p:cNvSpPr txBox="1"/>
          <p:nvPr/>
        </p:nvSpPr>
        <p:spPr>
          <a:xfrm>
            <a:off x="858174" y="2104008"/>
            <a:ext cx="104756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Who is </a:t>
            </a:r>
            <a:r>
              <a:rPr lang="en-US" sz="2800" u="sng" dirty="0"/>
              <a:t>NOT</a:t>
            </a:r>
            <a:r>
              <a:rPr lang="en-US" sz="2800" dirty="0"/>
              <a:t> eligible?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Cities with a population over 10,500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Chambers of Commerce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Convention and Visitors Bureaus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Universities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Private entities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is </a:t>
            </a:r>
            <a:r>
              <a:rPr lang="en-US" sz="2800" u="sng" dirty="0"/>
              <a:t>NOT</a:t>
            </a:r>
            <a:r>
              <a:rPr lang="en-US" sz="2800" dirty="0"/>
              <a:t> covered?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Anything that is not advertising – festival supplies, clothing, items for resale, vendor contracts, etc.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599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CFA842-CDA5-3EB5-5BEB-E2246F7FB720}"/>
              </a:ext>
            </a:extLst>
          </p:cNvPr>
          <p:cNvSpPr txBox="1"/>
          <p:nvPr/>
        </p:nvSpPr>
        <p:spPr>
          <a:xfrm>
            <a:off x="858174" y="2104008"/>
            <a:ext cx="104670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Application deadline is </a:t>
            </a:r>
            <a:r>
              <a:rPr lang="en-US" sz="2800" u="sng" dirty="0"/>
              <a:t>March 1</a:t>
            </a:r>
            <a:r>
              <a:rPr lang="en-US" sz="2800" dirty="0"/>
              <a:t>! Applications are available at the first of the calendar year.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to include in the application: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/>
              <a:t>Completed official application form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/>
              <a:t>Festival operational budget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/>
              <a:t>Itemized advertising plan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/>
              <a:t>Statement from the minutes, or an administrative order from the governing city or county board, approving the grant request and a statement affirming the amount of funds held by or committed for the purchase of said advertising.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117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5E44BA-076C-26D2-A1D2-2CF8177FF7F8}"/>
              </a:ext>
            </a:extLst>
          </p:cNvPr>
          <p:cNvSpPr txBox="1"/>
          <p:nvPr/>
        </p:nvSpPr>
        <p:spPr>
          <a:xfrm>
            <a:off x="949910" y="1929785"/>
            <a:ext cx="10617693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Where to send the application?</a:t>
            </a:r>
          </a:p>
          <a:p>
            <a:pPr lvl="1"/>
            <a:r>
              <a:rPr lang="en-US" sz="2000" dirty="0"/>
              <a:t>	Festival Advertising Grant Application</a:t>
            </a:r>
          </a:p>
          <a:p>
            <a:pPr lvl="1"/>
            <a:r>
              <a:rPr lang="en-US" sz="2000" dirty="0"/>
              <a:t>	Arkansas Tourism </a:t>
            </a:r>
          </a:p>
          <a:p>
            <a:pPr lvl="1"/>
            <a:r>
              <a:rPr lang="en-US" sz="2000" dirty="0"/>
              <a:t>	c/o KateLynn Parks</a:t>
            </a:r>
          </a:p>
          <a:p>
            <a:pPr lvl="1"/>
            <a:r>
              <a:rPr lang="en-US" sz="2000" dirty="0"/>
              <a:t>	1 Capitol Mall</a:t>
            </a:r>
          </a:p>
          <a:p>
            <a:pPr lvl="1"/>
            <a:r>
              <a:rPr lang="en-US" sz="2000" dirty="0"/>
              <a:t>	Little Rock, AR 72201 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recipients will be notified before or on May 1</a:t>
            </a:r>
            <a:r>
              <a:rPr lang="en-US" sz="2400" baseline="30000" dirty="0"/>
              <a:t>st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 receive the grant funds, you must fill out a Request for Payment Form within 30 days of the conclusion of the festival that includes invoices, proof of payment, and proof of performance.</a:t>
            </a:r>
          </a:p>
        </p:txBody>
      </p:sp>
    </p:spTree>
    <p:extLst>
      <p:ext uri="{BB962C8B-B14F-4D97-AF65-F5344CB8AC3E}">
        <p14:creationId xmlns:p14="http://schemas.microsoft.com/office/powerpoint/2010/main" val="3931567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rkansas travel - Lonely Planet | USA, North America">
            <a:extLst>
              <a:ext uri="{FF2B5EF4-FFF2-40B4-BE49-F238E27FC236}">
                <a16:creationId xmlns:a16="http://schemas.microsoft.com/office/drawing/2014/main" id="{D9C7E9DA-4C56-2111-941C-C86256E98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216" y="1438320"/>
            <a:ext cx="10469563" cy="50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3886A4-6C4D-1B22-D009-2892A62672E7}"/>
              </a:ext>
            </a:extLst>
          </p:cNvPr>
          <p:cNvSpPr txBox="1"/>
          <p:nvPr/>
        </p:nvSpPr>
        <p:spPr>
          <a:xfrm>
            <a:off x="756081" y="2460880"/>
            <a:ext cx="106798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Tourism Attraction Feasibility Study Grant</a:t>
            </a:r>
          </a:p>
        </p:txBody>
      </p:sp>
    </p:spTree>
    <p:extLst>
      <p:ext uri="{BB962C8B-B14F-4D97-AF65-F5344CB8AC3E}">
        <p14:creationId xmlns:p14="http://schemas.microsoft.com/office/powerpoint/2010/main" val="1544026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3886A4-6C4D-1B22-D009-2892A62672E7}"/>
              </a:ext>
            </a:extLst>
          </p:cNvPr>
          <p:cNvSpPr txBox="1"/>
          <p:nvPr/>
        </p:nvSpPr>
        <p:spPr>
          <a:xfrm>
            <a:off x="756081" y="1744743"/>
            <a:ext cx="1067983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Who may apply?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/>
              <a:t>Incorporated cities or counties</a:t>
            </a:r>
          </a:p>
          <a:p>
            <a:pPr marL="1257300" lvl="2" indent="-342900">
              <a:buFont typeface="Calibri" panose="020F0502020204030204" pitchFamily="34" charset="0"/>
              <a:buChar char="─"/>
            </a:pPr>
            <a:r>
              <a:rPr lang="en-US" sz="2400" dirty="0"/>
              <a:t>Unincorporated cities or communities must submit a joint application with the county to apply.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How much may we apply for?</a:t>
            </a:r>
          </a:p>
          <a:p>
            <a:pPr marL="914400" lvl="1" indent="-457200">
              <a:buFont typeface="Wingdings" panose="05000000000000000000" pitchFamily="2" charset="2"/>
              <a:buChar char="Ø"/>
            </a:pPr>
            <a:r>
              <a:rPr lang="en-US" sz="2400" dirty="0"/>
              <a:t>You may apply for </a:t>
            </a:r>
            <a:r>
              <a:rPr lang="en-US" sz="2400" u="sng" dirty="0"/>
              <a:t>up to $15,000</a:t>
            </a:r>
            <a:r>
              <a:rPr lang="en-US" sz="2400" dirty="0"/>
              <a:t> in reimbursable matching funds. Make sure that you can match the funds, or you will be ineligible.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What is covered by the grant?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/>
              <a:t>Only feasibility studies for a tourism attraction can be funded through this grant program.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1996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3886A4-6C4D-1B22-D009-2892A62672E7}"/>
              </a:ext>
            </a:extLst>
          </p:cNvPr>
          <p:cNvSpPr txBox="1"/>
          <p:nvPr/>
        </p:nvSpPr>
        <p:spPr>
          <a:xfrm>
            <a:off x="756081" y="1744743"/>
            <a:ext cx="10679837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Potential tourism attractions that qualify for a feasibility study grant: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cultural or historic site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recreational or entertainment facility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area of scenic beauty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theme or amusement park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indoor/outdoor play or music show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botanical gardens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cultural or educational centers</a:t>
            </a:r>
          </a:p>
          <a:p>
            <a:pPr marL="1257300" lvl="2" indent="-342900">
              <a:buFont typeface="Wingdings" panose="05000000000000000000" pitchFamily="2" charset="2"/>
              <a:buChar char="Ø"/>
            </a:pPr>
            <a:r>
              <a:rPr lang="en-US" sz="2400" dirty="0"/>
              <a:t>sports complexes</a:t>
            </a:r>
          </a:p>
          <a:p>
            <a:pPr lvl="2"/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If you are unsure whether your idea qualifies, ask us!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9319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696</Words>
  <Application>Microsoft Office PowerPoint</Application>
  <PresentationFormat>Widescreen</PresentationFormat>
  <Paragraphs>107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Wingdings</vt:lpstr>
      <vt:lpstr>Office Theme</vt:lpstr>
      <vt:lpstr>Arkansas Tourism Grants</vt:lpstr>
      <vt:lpstr>Festival Advertising Grant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Arkansas Tourism Grants</dc:title>
  <dc:creator>KateLynn Parks</dc:creator>
  <cp:lastModifiedBy>Debra Fithen</cp:lastModifiedBy>
  <cp:revision>10</cp:revision>
  <dcterms:created xsi:type="dcterms:W3CDTF">2023-03-30T15:26:35Z</dcterms:created>
  <dcterms:modified xsi:type="dcterms:W3CDTF">2023-04-10T16:00:16Z</dcterms:modified>
</cp:coreProperties>
</file>