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010400" cy="9296400"/>
  <p:embeddedFontLst>
    <p:embeddedFont>
      <p:font typeface="Calibri" pitchFamily="34" charset="0"/>
      <p:regular r:id="rId23"/>
      <p:bold r:id="rId24"/>
      <p:italic r:id="rId25"/>
      <p:boldItalic r:id="rId26"/>
    </p:embeddedFont>
    <p:embeddedFont>
      <p:font typeface="Palatino Linotype"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15:clr>
            <a:srgbClr val="A4A3A4"/>
          </p15:clr>
        </p15:guide>
        <p15:guide id="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vb5hO9FxjSjDAMkPcF74NZrTXU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594" y="-90"/>
      </p:cViewPr>
      <p:guideLst>
        <p:guide orient="horz"/>
        <p:guide/>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037840" cy="4648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48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7"/>
            <a:ext cx="3037840" cy="4648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701040" y="4415791"/>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80" name="Google Shape;180;p1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701040" y="4415791"/>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701040" y="4415791"/>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02" name="Google Shape;202;p1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701040" y="4415791"/>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12" name="Google Shape;212;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6:notes"/>
          <p:cNvSpPr txBox="1">
            <a:spLocks noGrp="1"/>
          </p:cNvSpPr>
          <p:nvPr>
            <p:ph type="body" idx="1"/>
          </p:nvPr>
        </p:nvSpPr>
        <p:spPr>
          <a:xfrm>
            <a:off x="701040" y="4415791"/>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23" name="Google Shape;223;p1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9:notes"/>
          <p:cNvSpPr txBox="1">
            <a:spLocks noGrp="1"/>
          </p:cNvSpPr>
          <p:nvPr>
            <p:ph type="body" idx="1"/>
          </p:nvPr>
        </p:nvSpPr>
        <p:spPr>
          <a:xfrm>
            <a:off x="701040" y="4415791"/>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3" name="Google Shape;233;p1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d140df337_0_5:notes"/>
          <p:cNvSpPr>
            <a:spLocks noGrp="1" noRot="1" noChangeAspect="1"/>
          </p:cNvSpPr>
          <p:nvPr>
            <p:ph type="sldImg" idx="2"/>
          </p:nvPr>
        </p:nvSpPr>
        <p:spPr>
          <a:xfrm>
            <a:off x="1181100" y="698500"/>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dd140df337_0_5:notes"/>
          <p:cNvSpPr txBox="1">
            <a:spLocks noGrp="1"/>
          </p:cNvSpPr>
          <p:nvPr>
            <p:ph type="body" idx="1"/>
          </p:nvPr>
        </p:nvSpPr>
        <p:spPr>
          <a:xfrm>
            <a:off x="701040" y="4415791"/>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46" name="Google Shape;246;g1dd140df337_0_5:notes"/>
          <p:cNvSpPr txBox="1">
            <a:spLocks noGrp="1"/>
          </p:cNvSpPr>
          <p:nvPr>
            <p:ph type="sldNum" idx="12"/>
          </p:nvPr>
        </p:nvSpPr>
        <p:spPr>
          <a:xfrm>
            <a:off x="3970938" y="8829967"/>
            <a:ext cx="3037800" cy="4647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1:notes"/>
          <p:cNvSpPr txBox="1">
            <a:spLocks noGrp="1"/>
          </p:cNvSpPr>
          <p:nvPr>
            <p:ph type="body" idx="1"/>
          </p:nvPr>
        </p:nvSpPr>
        <p:spPr>
          <a:xfrm>
            <a:off x="701040" y="4415791"/>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52" name="Google Shape;252;p2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3: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62" name="Google Shape;262;p23: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2c9fb014a6_1_0:notes"/>
          <p:cNvSpPr>
            <a:spLocks noGrp="1" noRot="1" noChangeAspect="1"/>
          </p:cNvSpPr>
          <p:nvPr>
            <p:ph type="sldImg" idx="2"/>
          </p:nvPr>
        </p:nvSpPr>
        <p:spPr>
          <a:xfrm>
            <a:off x="1181100" y="698500"/>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2c9fb014a6_1_0:notes"/>
          <p:cNvSpPr txBox="1">
            <a:spLocks noGrp="1"/>
          </p:cNvSpPr>
          <p:nvPr>
            <p:ph type="body" idx="1"/>
          </p:nvPr>
        </p:nvSpPr>
        <p:spPr>
          <a:xfrm>
            <a:off x="701040" y="4415791"/>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4" name="Google Shape;274;g22c9fb014a6_1_0:notes"/>
          <p:cNvSpPr txBox="1">
            <a:spLocks noGrp="1"/>
          </p:cNvSpPr>
          <p:nvPr>
            <p:ph type="sldNum" idx="12"/>
          </p:nvPr>
        </p:nvSpPr>
        <p:spPr>
          <a:xfrm>
            <a:off x="3970938" y="8829967"/>
            <a:ext cx="3037800" cy="4647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1040" y="4415791"/>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txBox="1">
            <a:spLocks noGrp="1"/>
          </p:cNvSpPr>
          <p:nvPr>
            <p:ph type="body" idx="1"/>
          </p:nvPr>
        </p:nvSpPr>
        <p:spPr>
          <a:xfrm>
            <a:off x="701040" y="4415791"/>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82" name="Google Shape;282;p2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701040" y="4415791"/>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701040" y="4415791"/>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701040" y="4415791"/>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701040" y="4415791"/>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701040" y="4415791"/>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46" name="Google Shape;146;p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701040" y="4415791"/>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9: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9" name="Google Shape;169;p9: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2586" t="13820" r="3794" b="62086"/>
          <a:stretch/>
        </p:blipFill>
        <p:spPr>
          <a:xfrm>
            <a:off x="24064" y="0"/>
            <a:ext cx="9144000" cy="1882588"/>
          </a:xfrm>
          <a:prstGeom prst="rect">
            <a:avLst/>
          </a:prstGeom>
          <a:noFill/>
          <a:ln>
            <a:noFill/>
          </a:ln>
        </p:spPr>
      </p:pic>
      <p:sp>
        <p:nvSpPr>
          <p:cNvPr id="90" name="Google Shape;90;p1"/>
          <p:cNvSpPr/>
          <p:nvPr/>
        </p:nvSpPr>
        <p:spPr>
          <a:xfrm>
            <a:off x="6477000" y="0"/>
            <a:ext cx="2743200" cy="533400"/>
          </a:xfrm>
          <a:prstGeom prst="rect">
            <a:avLst/>
          </a:prstGeom>
          <a:gradFill>
            <a:gsLst>
              <a:gs pos="0">
                <a:srgbClr val="131445"/>
              </a:gs>
              <a:gs pos="69000">
                <a:srgbClr val="1C1E64"/>
              </a:gs>
              <a:gs pos="100000">
                <a:srgbClr val="222578"/>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txBox="1"/>
          <p:nvPr/>
        </p:nvSpPr>
        <p:spPr>
          <a:xfrm>
            <a:off x="990600" y="2438400"/>
            <a:ext cx="49530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2060"/>
                </a:solidFill>
                <a:latin typeface="Palatino Linotype"/>
                <a:ea typeface="Palatino Linotype"/>
                <a:cs typeface="Palatino Linotype"/>
                <a:sym typeface="Palatino Linotype"/>
              </a:rPr>
              <a:t>Grants and Programs for Creatives</a:t>
            </a:r>
            <a:endParaRPr/>
          </a:p>
        </p:txBody>
      </p:sp>
      <p:pic>
        <p:nvPicPr>
          <p:cNvPr id="92" name="Google Shape;92;p1"/>
          <p:cNvPicPr preferRelativeResize="0"/>
          <p:nvPr/>
        </p:nvPicPr>
        <p:blipFill rotWithShape="1">
          <a:blip r:embed="rId4">
            <a:alphaModFix/>
          </a:blip>
          <a:srcRect/>
          <a:stretch/>
        </p:blipFill>
        <p:spPr>
          <a:xfrm>
            <a:off x="3276600" y="6222213"/>
            <a:ext cx="2209800" cy="432629"/>
          </a:xfrm>
          <a:prstGeom prst="rect">
            <a:avLst/>
          </a:prstGeom>
          <a:noFill/>
          <a:ln>
            <a:noFill/>
          </a:ln>
        </p:spPr>
      </p:pic>
      <p:pic>
        <p:nvPicPr>
          <p:cNvPr id="93" name="Google Shape;93;p1"/>
          <p:cNvPicPr preferRelativeResize="0"/>
          <p:nvPr/>
        </p:nvPicPr>
        <p:blipFill rotWithShape="1">
          <a:blip r:embed="rId5">
            <a:alphaModFix/>
          </a:blip>
          <a:srcRect/>
          <a:stretch/>
        </p:blipFill>
        <p:spPr>
          <a:xfrm>
            <a:off x="6231860" y="6091800"/>
            <a:ext cx="1996182" cy="562276"/>
          </a:xfrm>
          <a:prstGeom prst="rect">
            <a:avLst/>
          </a:prstGeom>
          <a:noFill/>
          <a:ln>
            <a:noFill/>
          </a:ln>
        </p:spPr>
      </p:pic>
      <p:pic>
        <p:nvPicPr>
          <p:cNvPr id="94" name="Google Shape;94;p1" descr="A green and white logo&#10;&#10;Description automatically generated with low confidence"/>
          <p:cNvPicPr preferRelativeResize="0"/>
          <p:nvPr/>
        </p:nvPicPr>
        <p:blipFill rotWithShape="1">
          <a:blip r:embed="rId6">
            <a:alphaModFix/>
          </a:blip>
          <a:srcRect/>
          <a:stretch/>
        </p:blipFill>
        <p:spPr>
          <a:xfrm>
            <a:off x="1523902" y="5715000"/>
            <a:ext cx="1143881" cy="1143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p:nvPr/>
        </p:nvSpPr>
        <p:spPr>
          <a:xfrm>
            <a:off x="1" y="0"/>
            <a:ext cx="9144000" cy="7010400"/>
          </a:xfrm>
          <a:prstGeom prst="rect">
            <a:avLst/>
          </a:prstGeom>
          <a:solidFill>
            <a:srgbClr val="1F199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800">
              <a:solidFill>
                <a:schemeClr val="lt1"/>
              </a:solidFill>
              <a:latin typeface="Calibri"/>
              <a:ea typeface="Calibri"/>
              <a:cs typeface="Calibri"/>
              <a:sym typeface="Calibri"/>
            </a:endParaRPr>
          </a:p>
        </p:txBody>
      </p:sp>
      <p:sp>
        <p:nvSpPr>
          <p:cNvPr id="183" name="Google Shape;183;p12"/>
          <p:cNvSpPr txBox="1"/>
          <p:nvPr/>
        </p:nvSpPr>
        <p:spPr>
          <a:xfrm>
            <a:off x="4876800" y="1821328"/>
            <a:ext cx="3886200" cy="4731872"/>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Designed for established, professionally managed 501(c)(3) arts organizations with annual budgets between $50,000 and $999,999.</a:t>
            </a:r>
            <a:endParaRPr/>
          </a:p>
          <a:p>
            <a:pPr marL="0" marR="0" lvl="0" indent="0" algn="l" rtl="0">
              <a:lnSpc>
                <a:spcPct val="80000"/>
              </a:lnSpc>
              <a:spcBef>
                <a:spcPts val="480"/>
              </a:spcBef>
              <a:spcAft>
                <a:spcPts val="0"/>
              </a:spcAft>
              <a:buClr>
                <a:schemeClr val="dk1"/>
              </a:buClr>
              <a:buSzPts val="2400"/>
              <a:buFont typeface="Arial"/>
              <a:buNone/>
            </a:pPr>
            <a:endParaRPr sz="2400">
              <a:solidFill>
                <a:schemeClr val="lt1"/>
              </a:solidFill>
              <a:latin typeface="Calibri"/>
              <a:ea typeface="Calibri"/>
              <a:cs typeface="Calibri"/>
              <a:sym typeface="Calibri"/>
            </a:endParaRPr>
          </a:p>
          <a:p>
            <a:pPr marL="0" marR="0" lvl="0" indent="0" algn="l" rtl="0">
              <a:lnSpc>
                <a:spcPct val="80000"/>
              </a:lnSpc>
              <a:spcBef>
                <a:spcPts val="480"/>
              </a:spcBef>
              <a:spcAft>
                <a:spcPts val="0"/>
              </a:spcAft>
              <a:buClr>
                <a:schemeClr val="lt1"/>
              </a:buClr>
              <a:buSzPts val="2400"/>
              <a:buFont typeface="Arial"/>
              <a:buNone/>
            </a:pPr>
            <a:r>
              <a:rPr lang="en-US" sz="2400">
                <a:solidFill>
                  <a:schemeClr val="lt1"/>
                </a:solidFill>
                <a:latin typeface="Calibri"/>
                <a:ea typeface="Calibri"/>
                <a:cs typeface="Calibri"/>
                <a:sym typeface="Calibri"/>
              </a:rPr>
              <a:t>Funds must be spent for non-program activities, including salaries of administrative staff, rent, utilities, maintenance of facilities, staff travel and other expenses associated with the operations of the organization. </a:t>
            </a:r>
            <a:endParaRPr/>
          </a:p>
          <a:p>
            <a:pPr marL="0" marR="0" lvl="0" indent="0" algn="l" rtl="0">
              <a:lnSpc>
                <a:spcPct val="80000"/>
              </a:lnSpc>
              <a:spcBef>
                <a:spcPts val="320"/>
              </a:spcBef>
              <a:spcAft>
                <a:spcPts val="0"/>
              </a:spcAft>
              <a:buClr>
                <a:schemeClr val="dk1"/>
              </a:buClr>
              <a:buSzPts val="1600"/>
              <a:buFont typeface="Arial"/>
              <a:buNone/>
            </a:pPr>
            <a:endParaRPr sz="1600">
              <a:solidFill>
                <a:schemeClr val="lt1"/>
              </a:solidFill>
              <a:latin typeface="Calibri"/>
              <a:ea typeface="Calibri"/>
              <a:cs typeface="Calibri"/>
              <a:sym typeface="Calibri"/>
            </a:endParaRPr>
          </a:p>
        </p:txBody>
      </p:sp>
      <p:pic>
        <p:nvPicPr>
          <p:cNvPr id="184" name="Google Shape;184;p12" descr="T:\ArtsGraphics\GAA\2012 GAA images\John Jeter\John Jeter During Performance 2.jpg"/>
          <p:cNvPicPr preferRelativeResize="0"/>
          <p:nvPr/>
        </p:nvPicPr>
        <p:blipFill rotWithShape="1">
          <a:blip r:embed="rId3">
            <a:alphaModFix/>
          </a:blip>
          <a:srcRect t="6768"/>
          <a:stretch/>
        </p:blipFill>
        <p:spPr>
          <a:xfrm>
            <a:off x="1091407" y="4561094"/>
            <a:ext cx="3322637" cy="2065337"/>
          </a:xfrm>
          <a:prstGeom prst="rect">
            <a:avLst/>
          </a:prstGeom>
          <a:noFill/>
          <a:ln w="9525" cap="flat" cmpd="sng">
            <a:solidFill>
              <a:schemeClr val="lt1"/>
            </a:solidFill>
            <a:prstDash val="solid"/>
            <a:miter lim="800000"/>
            <a:headEnd type="none" w="sm" len="sm"/>
            <a:tailEnd type="none" w="sm" len="sm"/>
          </a:ln>
        </p:spPr>
      </p:pic>
      <p:pic>
        <p:nvPicPr>
          <p:cNvPr id="185" name="Google Shape;185;p12" descr="T:\ArtsGraphics\AIE\FY11\tn_Michad Holliday.JPG"/>
          <p:cNvPicPr preferRelativeResize="0"/>
          <p:nvPr/>
        </p:nvPicPr>
        <p:blipFill rotWithShape="1">
          <a:blip r:embed="rId4">
            <a:alphaModFix/>
          </a:blip>
          <a:srcRect/>
          <a:stretch/>
        </p:blipFill>
        <p:spPr>
          <a:xfrm>
            <a:off x="2631940" y="1832442"/>
            <a:ext cx="1819275" cy="2427287"/>
          </a:xfrm>
          <a:prstGeom prst="rect">
            <a:avLst/>
          </a:prstGeom>
          <a:noFill/>
          <a:ln w="9525" cap="flat" cmpd="sng">
            <a:solidFill>
              <a:schemeClr val="lt1"/>
            </a:solidFill>
            <a:prstDash val="solid"/>
            <a:miter lim="800000"/>
            <a:headEnd type="none" w="sm" len="sm"/>
            <a:tailEnd type="none" w="sm" len="sm"/>
          </a:ln>
        </p:spPr>
      </p:pic>
      <p:pic>
        <p:nvPicPr>
          <p:cNvPr id="186" name="Google Shape;186;p12" descr="C:\Users\Jess\Pictures\WAB at RDASW 2010.jpg"/>
          <p:cNvPicPr preferRelativeResize="0"/>
          <p:nvPr/>
        </p:nvPicPr>
        <p:blipFill rotWithShape="1">
          <a:blip r:embed="rId5">
            <a:alphaModFix/>
          </a:blip>
          <a:srcRect r="-1968"/>
          <a:stretch/>
        </p:blipFill>
        <p:spPr>
          <a:xfrm>
            <a:off x="457200" y="2211312"/>
            <a:ext cx="1885373" cy="2044700"/>
          </a:xfrm>
          <a:prstGeom prst="rect">
            <a:avLst/>
          </a:prstGeom>
          <a:noFill/>
          <a:ln w="9525" cap="flat" cmpd="sng">
            <a:solidFill>
              <a:schemeClr val="lt1"/>
            </a:solidFill>
            <a:prstDash val="solid"/>
            <a:miter lim="800000"/>
            <a:headEnd type="none" w="sm" len="sm"/>
            <a:tailEnd type="none" w="sm" len="sm"/>
          </a:ln>
        </p:spPr>
      </p:pic>
      <p:sp>
        <p:nvSpPr>
          <p:cNvPr id="187" name="Google Shape;187;p12"/>
          <p:cNvSpPr/>
          <p:nvPr/>
        </p:nvSpPr>
        <p:spPr>
          <a:xfrm>
            <a:off x="-1981200" y="228600"/>
            <a:ext cx="13716000" cy="997645"/>
          </a:xfrm>
          <a:prstGeom prst="rect">
            <a:avLst/>
          </a:prstGeom>
          <a:solidFill>
            <a:srgbClr val="6600CC">
              <a:alpha val="4980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12"/>
          <p:cNvSpPr txBox="1"/>
          <p:nvPr/>
        </p:nvSpPr>
        <p:spPr>
          <a:xfrm>
            <a:off x="0" y="320337"/>
            <a:ext cx="9143999" cy="863828"/>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Palatino Linotype"/>
              <a:buNone/>
            </a:pPr>
            <a:r>
              <a:rPr lang="en-US" sz="4000">
                <a:solidFill>
                  <a:schemeClr val="lt1"/>
                </a:solidFill>
                <a:latin typeface="Palatino Linotype"/>
                <a:ea typeface="Palatino Linotype"/>
                <a:cs typeface="Palatino Linotype"/>
                <a:sym typeface="Palatino Linotype"/>
              </a:rPr>
              <a:t> General Operating Support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p:nvPr/>
        </p:nvSpPr>
        <p:spPr>
          <a:xfrm>
            <a:off x="1" y="0"/>
            <a:ext cx="9144000" cy="7010400"/>
          </a:xfrm>
          <a:prstGeom prst="rect">
            <a:avLst/>
          </a:prstGeom>
          <a:solidFill>
            <a:srgbClr val="1F199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800">
              <a:solidFill>
                <a:schemeClr val="lt1"/>
              </a:solidFill>
              <a:latin typeface="Calibri"/>
              <a:ea typeface="Calibri"/>
              <a:cs typeface="Calibri"/>
              <a:sym typeface="Calibri"/>
            </a:endParaRPr>
          </a:p>
        </p:txBody>
      </p:sp>
      <p:sp>
        <p:nvSpPr>
          <p:cNvPr id="194" name="Google Shape;194;p13"/>
          <p:cNvSpPr txBox="1"/>
          <p:nvPr/>
        </p:nvSpPr>
        <p:spPr>
          <a:xfrm>
            <a:off x="5562600" y="1676400"/>
            <a:ext cx="3124200" cy="4648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This grant program is designed for eligible 501(c)(3) arts organizations with a three-year budget average equal to or greater than $1 million.</a:t>
            </a:r>
            <a:endParaRPr/>
          </a:p>
          <a:p>
            <a:pPr marL="342900" marR="0" lvl="0" indent="-342900" algn="l" rtl="0">
              <a:lnSpc>
                <a:spcPct val="80000"/>
              </a:lnSpc>
              <a:spcBef>
                <a:spcPts val="480"/>
              </a:spcBef>
              <a:spcAft>
                <a:spcPts val="0"/>
              </a:spcAft>
              <a:buClr>
                <a:schemeClr val="dk1"/>
              </a:buClr>
              <a:buSzPts val="2400"/>
              <a:buFont typeface="Noto Sans Symbols"/>
              <a:buNone/>
            </a:pPr>
            <a:endParaRPr sz="2400">
              <a:solidFill>
                <a:schemeClr val="lt1"/>
              </a:solidFill>
              <a:latin typeface="Calibri"/>
              <a:ea typeface="Calibri"/>
              <a:cs typeface="Calibri"/>
              <a:sym typeface="Calibri"/>
            </a:endParaRPr>
          </a:p>
          <a:p>
            <a:pPr marL="0" marR="0" lvl="0" indent="0" algn="l" rtl="0">
              <a:lnSpc>
                <a:spcPct val="80000"/>
              </a:lnSpc>
              <a:spcBef>
                <a:spcPts val="480"/>
              </a:spcBef>
              <a:spcAft>
                <a:spcPts val="0"/>
              </a:spcAft>
              <a:buClr>
                <a:schemeClr val="lt1"/>
              </a:buClr>
              <a:buSzPts val="2400"/>
              <a:buFont typeface="Arial"/>
              <a:buNone/>
            </a:pPr>
            <a:r>
              <a:rPr lang="en-US" sz="2400">
                <a:solidFill>
                  <a:schemeClr val="lt1"/>
                </a:solidFill>
                <a:latin typeface="Calibri"/>
                <a:ea typeface="Calibri"/>
                <a:cs typeface="Calibri"/>
                <a:sym typeface="Calibri"/>
              </a:rPr>
              <a:t>The MAP program is divided into two major grant categories: MAP General Operating Support and MAP Arts in Education. </a:t>
            </a:r>
            <a:endParaRPr/>
          </a:p>
          <a:p>
            <a:pPr marL="342900" marR="0" lvl="0" indent="-241300" algn="l" rtl="0">
              <a:lnSpc>
                <a:spcPct val="80000"/>
              </a:lnSpc>
              <a:spcBef>
                <a:spcPts val="320"/>
              </a:spcBef>
              <a:spcAft>
                <a:spcPts val="0"/>
              </a:spcAft>
              <a:buClr>
                <a:schemeClr val="dk1"/>
              </a:buClr>
              <a:buSzPts val="1600"/>
              <a:buFont typeface="Arial"/>
              <a:buNone/>
            </a:pPr>
            <a:endParaRPr sz="1600">
              <a:solidFill>
                <a:schemeClr val="lt1"/>
              </a:solidFill>
              <a:latin typeface="Calibri"/>
              <a:ea typeface="Calibri"/>
              <a:cs typeface="Calibri"/>
              <a:sym typeface="Calibri"/>
            </a:endParaRPr>
          </a:p>
        </p:txBody>
      </p:sp>
      <p:pic>
        <p:nvPicPr>
          <p:cNvPr id="195" name="Google Shape;195;p13" descr="T:\ArtsGraphics\AOT\FY12\ASO FB.jpg"/>
          <p:cNvPicPr preferRelativeResize="0"/>
          <p:nvPr/>
        </p:nvPicPr>
        <p:blipFill rotWithShape="1">
          <a:blip r:embed="rId3">
            <a:alphaModFix/>
          </a:blip>
          <a:srcRect l="16306" t="1288" r="23694" b="2269"/>
          <a:stretch/>
        </p:blipFill>
        <p:spPr>
          <a:xfrm>
            <a:off x="1010225" y="4000500"/>
            <a:ext cx="1722983" cy="1860341"/>
          </a:xfrm>
          <a:prstGeom prst="rect">
            <a:avLst/>
          </a:prstGeom>
          <a:noFill/>
          <a:ln w="9525" cap="flat" cmpd="sng">
            <a:solidFill>
              <a:schemeClr val="lt1"/>
            </a:solidFill>
            <a:prstDash val="solid"/>
            <a:miter lim="800000"/>
            <a:headEnd type="none" w="sm" len="sm"/>
            <a:tailEnd type="none" w="sm" len="sm"/>
          </a:ln>
        </p:spPr>
      </p:pic>
      <p:pic>
        <p:nvPicPr>
          <p:cNvPr id="196" name="Google Shape;196;p13" descr="T:\ArtsGraphics\AOT\The Wiz 2012.jpg"/>
          <p:cNvPicPr preferRelativeResize="0"/>
          <p:nvPr/>
        </p:nvPicPr>
        <p:blipFill rotWithShape="1">
          <a:blip r:embed="rId4">
            <a:alphaModFix/>
          </a:blip>
          <a:srcRect/>
          <a:stretch/>
        </p:blipFill>
        <p:spPr>
          <a:xfrm>
            <a:off x="1989791" y="1676400"/>
            <a:ext cx="3095625" cy="2062163"/>
          </a:xfrm>
          <a:prstGeom prst="rect">
            <a:avLst/>
          </a:prstGeom>
          <a:noFill/>
          <a:ln w="9525" cap="flat" cmpd="sng">
            <a:solidFill>
              <a:schemeClr val="lt1"/>
            </a:solidFill>
            <a:prstDash val="solid"/>
            <a:miter lim="800000"/>
            <a:headEnd type="none" w="sm" len="sm"/>
            <a:tailEnd type="none" w="sm" len="sm"/>
          </a:ln>
        </p:spPr>
      </p:pic>
      <p:sp>
        <p:nvSpPr>
          <p:cNvPr id="197" name="Google Shape;197;p13"/>
          <p:cNvSpPr/>
          <p:nvPr/>
        </p:nvSpPr>
        <p:spPr>
          <a:xfrm>
            <a:off x="-1772584" y="266699"/>
            <a:ext cx="13716000" cy="997645"/>
          </a:xfrm>
          <a:prstGeom prst="rect">
            <a:avLst/>
          </a:prstGeom>
          <a:solidFill>
            <a:srgbClr val="6600CC">
              <a:alpha val="4980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13"/>
          <p:cNvSpPr txBox="1"/>
          <p:nvPr/>
        </p:nvSpPr>
        <p:spPr>
          <a:xfrm>
            <a:off x="1" y="304800"/>
            <a:ext cx="9143999" cy="921445"/>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Palatino Linotype"/>
              <a:buNone/>
            </a:pPr>
            <a:r>
              <a:rPr lang="en-US" sz="4000">
                <a:solidFill>
                  <a:schemeClr val="lt1"/>
                </a:solidFill>
                <a:latin typeface="Palatino Linotype"/>
                <a:ea typeface="Palatino Linotype"/>
                <a:cs typeface="Palatino Linotype"/>
                <a:sym typeface="Palatino Linotype"/>
              </a:rPr>
              <a:t>Major Arts Partners</a:t>
            </a:r>
            <a:endParaRPr/>
          </a:p>
        </p:txBody>
      </p:sp>
      <p:pic>
        <p:nvPicPr>
          <p:cNvPr id="199" name="Google Shape;199;p13"/>
          <p:cNvPicPr preferRelativeResize="0"/>
          <p:nvPr/>
        </p:nvPicPr>
        <p:blipFill rotWithShape="1">
          <a:blip r:embed="rId5">
            <a:alphaModFix/>
          </a:blip>
          <a:srcRect l="20243" t="-1717" r="16419" b="-1"/>
          <a:stretch/>
        </p:blipFill>
        <p:spPr>
          <a:xfrm>
            <a:off x="2971800" y="3962400"/>
            <a:ext cx="2113616" cy="2255839"/>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p:nvPr/>
        </p:nvSpPr>
        <p:spPr>
          <a:xfrm>
            <a:off x="1" y="0"/>
            <a:ext cx="9144000" cy="7010400"/>
          </a:xfrm>
          <a:prstGeom prst="rect">
            <a:avLst/>
          </a:prstGeom>
          <a:solidFill>
            <a:srgbClr val="1F199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800">
              <a:solidFill>
                <a:schemeClr val="lt1"/>
              </a:solidFill>
              <a:latin typeface="Calibri"/>
              <a:ea typeface="Calibri"/>
              <a:cs typeface="Calibri"/>
              <a:sym typeface="Calibri"/>
            </a:endParaRPr>
          </a:p>
        </p:txBody>
      </p:sp>
      <p:sp>
        <p:nvSpPr>
          <p:cNvPr id="205" name="Google Shape;205;p14"/>
          <p:cNvSpPr txBox="1"/>
          <p:nvPr/>
        </p:nvSpPr>
        <p:spPr>
          <a:xfrm>
            <a:off x="4419600" y="1646298"/>
            <a:ext cx="4415642" cy="477072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Collaborative Project Support (CPS) grants up to $10,000 are awarded to 501(c)(3) tax exempt organizations to assist with contracted costs of arts projects involving some form of community outreach. </a:t>
            </a:r>
            <a:endParaRPr/>
          </a:p>
          <a:p>
            <a:pPr marL="342900" marR="0" lvl="0" indent="-190500" algn="l" rtl="0">
              <a:lnSpc>
                <a:spcPct val="80000"/>
              </a:lnSpc>
              <a:spcBef>
                <a:spcPts val="480"/>
              </a:spcBef>
              <a:spcAft>
                <a:spcPts val="0"/>
              </a:spcAft>
              <a:buClr>
                <a:schemeClr val="dk1"/>
              </a:buClr>
              <a:buSzPts val="2400"/>
              <a:buFont typeface="Arial"/>
              <a:buNone/>
            </a:pPr>
            <a:endParaRPr sz="2400">
              <a:solidFill>
                <a:schemeClr val="lt1"/>
              </a:solidFill>
              <a:latin typeface="Calibri"/>
              <a:ea typeface="Calibri"/>
              <a:cs typeface="Calibri"/>
              <a:sym typeface="Calibri"/>
            </a:endParaRPr>
          </a:p>
          <a:p>
            <a:pPr marL="0" marR="0" lvl="0" indent="0" algn="l" rtl="0">
              <a:lnSpc>
                <a:spcPct val="80000"/>
              </a:lnSpc>
              <a:spcBef>
                <a:spcPts val="480"/>
              </a:spcBef>
              <a:spcAft>
                <a:spcPts val="0"/>
              </a:spcAft>
              <a:buClr>
                <a:schemeClr val="lt1"/>
              </a:buClr>
              <a:buSzPts val="2400"/>
              <a:buFont typeface="Arial"/>
              <a:buNone/>
            </a:pPr>
            <a:r>
              <a:rPr lang="en-US" sz="2400">
                <a:solidFill>
                  <a:schemeClr val="lt1"/>
                </a:solidFill>
                <a:latin typeface="Calibri"/>
                <a:ea typeface="Calibri"/>
                <a:cs typeface="Calibri"/>
                <a:sym typeface="Calibri"/>
              </a:rPr>
              <a:t>The proposed project must involve a collaboration between a nonprofit organization and another agency, organization or business.</a:t>
            </a:r>
            <a:endParaRPr/>
          </a:p>
          <a:p>
            <a:pPr marL="342900" marR="0" lvl="0" indent="-342900" algn="l" rtl="0">
              <a:lnSpc>
                <a:spcPct val="80000"/>
              </a:lnSpc>
              <a:spcBef>
                <a:spcPts val="480"/>
              </a:spcBef>
              <a:spcAft>
                <a:spcPts val="0"/>
              </a:spcAft>
              <a:buClr>
                <a:schemeClr val="dk1"/>
              </a:buClr>
              <a:buSzPts val="2400"/>
              <a:buFont typeface="Noto Sans Symbols"/>
              <a:buNone/>
            </a:pPr>
            <a:endParaRPr sz="2400">
              <a:solidFill>
                <a:schemeClr val="lt1"/>
              </a:solidFill>
              <a:latin typeface="Calibri"/>
              <a:ea typeface="Calibri"/>
              <a:cs typeface="Calibri"/>
              <a:sym typeface="Calibri"/>
            </a:endParaRPr>
          </a:p>
          <a:p>
            <a:pPr marL="0" marR="0" lvl="0" indent="0" algn="l" rtl="0">
              <a:lnSpc>
                <a:spcPct val="80000"/>
              </a:lnSpc>
              <a:spcBef>
                <a:spcPts val="480"/>
              </a:spcBef>
              <a:spcAft>
                <a:spcPts val="0"/>
              </a:spcAft>
              <a:buClr>
                <a:schemeClr val="dk1"/>
              </a:buClr>
              <a:buSzPts val="2400"/>
              <a:buFont typeface="Arial"/>
              <a:buNone/>
            </a:pPr>
            <a:endParaRPr sz="2400">
              <a:solidFill>
                <a:schemeClr val="lt1"/>
              </a:solidFill>
              <a:latin typeface="Calibri"/>
              <a:ea typeface="Calibri"/>
              <a:cs typeface="Calibri"/>
              <a:sym typeface="Calibri"/>
            </a:endParaRPr>
          </a:p>
          <a:p>
            <a:pPr marL="342900" marR="0" lvl="0" indent="-342900" algn="l" rtl="0">
              <a:lnSpc>
                <a:spcPct val="80000"/>
              </a:lnSpc>
              <a:spcBef>
                <a:spcPts val="320"/>
              </a:spcBef>
              <a:spcAft>
                <a:spcPts val="0"/>
              </a:spcAft>
              <a:buClr>
                <a:schemeClr val="dk1"/>
              </a:buClr>
              <a:buSzPts val="1600"/>
              <a:buFont typeface="Noto Sans Symbols"/>
              <a:buNone/>
            </a:pPr>
            <a:endParaRPr sz="1600">
              <a:solidFill>
                <a:schemeClr val="lt1"/>
              </a:solidFill>
              <a:latin typeface="Calibri"/>
              <a:ea typeface="Calibri"/>
              <a:cs typeface="Calibri"/>
              <a:sym typeface="Calibri"/>
            </a:endParaRPr>
          </a:p>
          <a:p>
            <a:pPr marL="0" marR="0" lvl="0" indent="0" algn="l" rtl="0">
              <a:lnSpc>
                <a:spcPct val="80000"/>
              </a:lnSpc>
              <a:spcBef>
                <a:spcPts val="320"/>
              </a:spcBef>
              <a:spcAft>
                <a:spcPts val="0"/>
              </a:spcAft>
              <a:buClr>
                <a:schemeClr val="dk1"/>
              </a:buClr>
              <a:buSzPts val="1600"/>
              <a:buFont typeface="Arial"/>
              <a:buNone/>
            </a:pPr>
            <a:endParaRPr sz="1600">
              <a:solidFill>
                <a:schemeClr val="lt1"/>
              </a:solidFill>
              <a:latin typeface="Calibri"/>
              <a:ea typeface="Calibri"/>
              <a:cs typeface="Calibri"/>
              <a:sym typeface="Calibri"/>
            </a:endParaRPr>
          </a:p>
          <a:p>
            <a:pPr marL="342900" marR="0" lvl="0" indent="-241300" algn="l" rtl="0">
              <a:lnSpc>
                <a:spcPct val="80000"/>
              </a:lnSpc>
              <a:spcBef>
                <a:spcPts val="320"/>
              </a:spcBef>
              <a:spcAft>
                <a:spcPts val="0"/>
              </a:spcAft>
              <a:buClr>
                <a:schemeClr val="dk1"/>
              </a:buClr>
              <a:buSzPts val="1600"/>
              <a:buFont typeface="Arial"/>
              <a:buNone/>
            </a:pPr>
            <a:endParaRPr sz="1600">
              <a:solidFill>
                <a:schemeClr val="lt1"/>
              </a:solidFill>
              <a:latin typeface="Calibri"/>
              <a:ea typeface="Calibri"/>
              <a:cs typeface="Calibri"/>
              <a:sym typeface="Calibri"/>
            </a:endParaRPr>
          </a:p>
          <a:p>
            <a:pPr marL="342900" marR="0" lvl="0" indent="-342900" algn="l" rtl="0">
              <a:lnSpc>
                <a:spcPct val="80000"/>
              </a:lnSpc>
              <a:spcBef>
                <a:spcPts val="320"/>
              </a:spcBef>
              <a:spcAft>
                <a:spcPts val="0"/>
              </a:spcAft>
              <a:buClr>
                <a:schemeClr val="dk1"/>
              </a:buClr>
              <a:buSzPts val="1600"/>
              <a:buFont typeface="Noto Sans Symbols"/>
              <a:buNone/>
            </a:pPr>
            <a:endParaRPr sz="1600">
              <a:solidFill>
                <a:schemeClr val="lt1"/>
              </a:solidFill>
              <a:latin typeface="Calibri"/>
              <a:ea typeface="Calibri"/>
              <a:cs typeface="Calibri"/>
              <a:sym typeface="Calibri"/>
            </a:endParaRPr>
          </a:p>
          <a:p>
            <a:pPr marL="342900" marR="0" lvl="0" indent="-279400" algn="l" rtl="0">
              <a:lnSpc>
                <a:spcPct val="80000"/>
              </a:lnSpc>
              <a:spcBef>
                <a:spcPts val="200"/>
              </a:spcBef>
              <a:spcAft>
                <a:spcPts val="0"/>
              </a:spcAft>
              <a:buClr>
                <a:schemeClr val="dk1"/>
              </a:buClr>
              <a:buSzPts val="1000"/>
              <a:buFont typeface="Arial"/>
              <a:buNone/>
            </a:pPr>
            <a:endParaRPr sz="1000">
              <a:solidFill>
                <a:schemeClr val="lt1"/>
              </a:solidFill>
              <a:latin typeface="Calibri"/>
              <a:ea typeface="Calibri"/>
              <a:cs typeface="Calibri"/>
              <a:sym typeface="Calibri"/>
            </a:endParaRPr>
          </a:p>
        </p:txBody>
      </p:sp>
      <p:sp>
        <p:nvSpPr>
          <p:cNvPr id="206" name="Google Shape;206;p14"/>
          <p:cNvSpPr/>
          <p:nvPr/>
        </p:nvSpPr>
        <p:spPr>
          <a:xfrm>
            <a:off x="-1790700" y="228601"/>
            <a:ext cx="13716000" cy="1066799"/>
          </a:xfrm>
          <a:prstGeom prst="rect">
            <a:avLst/>
          </a:prstGeom>
          <a:solidFill>
            <a:srgbClr val="6600CC">
              <a:alpha val="4980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14"/>
          <p:cNvSpPr txBox="1"/>
          <p:nvPr/>
        </p:nvSpPr>
        <p:spPr>
          <a:xfrm>
            <a:off x="1295400" y="-76200"/>
            <a:ext cx="7543800" cy="1634777"/>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4000"/>
              <a:buFont typeface="Palatino Linotype"/>
              <a:buNone/>
            </a:pPr>
            <a:r>
              <a:rPr lang="en-US" sz="4000">
                <a:solidFill>
                  <a:schemeClr val="lt1"/>
                </a:solidFill>
                <a:latin typeface="Palatino Linotype"/>
                <a:ea typeface="Palatino Linotype"/>
                <a:cs typeface="Palatino Linotype"/>
                <a:sym typeface="Palatino Linotype"/>
              </a:rPr>
              <a:t>Collaborative Project Support</a:t>
            </a:r>
            <a:endParaRPr/>
          </a:p>
        </p:txBody>
      </p:sp>
      <p:pic>
        <p:nvPicPr>
          <p:cNvPr id="208" name="Google Shape;208;p14"/>
          <p:cNvPicPr preferRelativeResize="0"/>
          <p:nvPr/>
        </p:nvPicPr>
        <p:blipFill rotWithShape="1">
          <a:blip r:embed="rId3">
            <a:alphaModFix/>
          </a:blip>
          <a:srcRect l="3551" t="5366" r="510" b="16009"/>
          <a:stretch/>
        </p:blipFill>
        <p:spPr>
          <a:xfrm>
            <a:off x="1956650" y="1646298"/>
            <a:ext cx="2077991" cy="2270595"/>
          </a:xfrm>
          <a:prstGeom prst="rect">
            <a:avLst/>
          </a:prstGeom>
          <a:noFill/>
          <a:ln w="9525" cap="flat" cmpd="sng">
            <a:solidFill>
              <a:schemeClr val="lt1"/>
            </a:solidFill>
            <a:prstDash val="solid"/>
            <a:round/>
            <a:headEnd type="none" w="sm" len="sm"/>
            <a:tailEnd type="none" w="sm" len="sm"/>
          </a:ln>
        </p:spPr>
      </p:pic>
      <p:pic>
        <p:nvPicPr>
          <p:cNvPr id="209" name="Google Shape;209;p14" descr="C:\Users\Jess\Pictures\Earle.jpg"/>
          <p:cNvPicPr preferRelativeResize="0"/>
          <p:nvPr/>
        </p:nvPicPr>
        <p:blipFill rotWithShape="1">
          <a:blip r:embed="rId4">
            <a:alphaModFix/>
          </a:blip>
          <a:srcRect/>
          <a:stretch/>
        </p:blipFill>
        <p:spPr>
          <a:xfrm>
            <a:off x="621240" y="4114800"/>
            <a:ext cx="3453328" cy="2302218"/>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5"/>
          <p:cNvSpPr/>
          <p:nvPr/>
        </p:nvSpPr>
        <p:spPr>
          <a:xfrm>
            <a:off x="1" y="0"/>
            <a:ext cx="9144000" cy="7010400"/>
          </a:xfrm>
          <a:prstGeom prst="rect">
            <a:avLst/>
          </a:prstGeom>
          <a:solidFill>
            <a:srgbClr val="1F199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800">
              <a:solidFill>
                <a:schemeClr val="lt1"/>
              </a:solidFill>
              <a:latin typeface="Calibri"/>
              <a:ea typeface="Calibri"/>
              <a:cs typeface="Calibri"/>
              <a:sym typeface="Calibri"/>
            </a:endParaRPr>
          </a:p>
        </p:txBody>
      </p:sp>
      <p:sp>
        <p:nvSpPr>
          <p:cNvPr id="215" name="Google Shape;215;p15"/>
          <p:cNvSpPr txBox="1"/>
          <p:nvPr/>
        </p:nvSpPr>
        <p:spPr>
          <a:xfrm>
            <a:off x="5271074" y="1712980"/>
            <a:ext cx="3415726" cy="484022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AOT grants reimburse presenter contract expenses for performances and exhibitions by professional artists listed in the AOT roster.</a:t>
            </a:r>
            <a:endParaRPr/>
          </a:p>
          <a:p>
            <a:pPr marL="342900" marR="0" lvl="0" indent="-190500" algn="l" rtl="0">
              <a:lnSpc>
                <a:spcPct val="80000"/>
              </a:lnSpc>
              <a:spcBef>
                <a:spcPts val="480"/>
              </a:spcBef>
              <a:spcAft>
                <a:spcPts val="0"/>
              </a:spcAft>
              <a:buClr>
                <a:schemeClr val="dk1"/>
              </a:buClr>
              <a:buSzPts val="2400"/>
              <a:buFont typeface="Arial"/>
              <a:buNone/>
            </a:pPr>
            <a:endParaRPr sz="2400">
              <a:solidFill>
                <a:schemeClr val="lt1"/>
              </a:solidFill>
              <a:latin typeface="Calibri"/>
              <a:ea typeface="Calibri"/>
              <a:cs typeface="Calibri"/>
              <a:sym typeface="Calibri"/>
            </a:endParaRPr>
          </a:p>
          <a:p>
            <a:pPr marL="0" marR="0" lvl="0" indent="0" algn="l" rtl="0">
              <a:lnSpc>
                <a:spcPct val="80000"/>
              </a:lnSpc>
              <a:spcBef>
                <a:spcPts val="480"/>
              </a:spcBef>
              <a:spcAft>
                <a:spcPts val="0"/>
              </a:spcAft>
              <a:buClr>
                <a:schemeClr val="lt1"/>
              </a:buClr>
              <a:buSzPts val="2400"/>
              <a:buFont typeface="Arial"/>
              <a:buNone/>
            </a:pPr>
            <a:r>
              <a:rPr lang="en-US" sz="2400">
                <a:solidFill>
                  <a:schemeClr val="lt1"/>
                </a:solidFill>
                <a:latin typeface="Calibri"/>
                <a:ea typeface="Calibri"/>
                <a:cs typeface="Calibri"/>
                <a:sym typeface="Calibri"/>
              </a:rPr>
              <a:t>Only certified not-for-profit organizations may apply.</a:t>
            </a:r>
            <a:endParaRPr/>
          </a:p>
          <a:p>
            <a:pPr marL="342900" marR="0" lvl="0" indent="-190500" algn="l" rtl="0">
              <a:lnSpc>
                <a:spcPct val="80000"/>
              </a:lnSpc>
              <a:spcBef>
                <a:spcPts val="480"/>
              </a:spcBef>
              <a:spcAft>
                <a:spcPts val="0"/>
              </a:spcAft>
              <a:buClr>
                <a:schemeClr val="dk1"/>
              </a:buClr>
              <a:buSzPts val="2400"/>
              <a:buFont typeface="Arial"/>
              <a:buNone/>
            </a:pPr>
            <a:endParaRPr sz="2400">
              <a:solidFill>
                <a:schemeClr val="lt1"/>
              </a:solidFill>
              <a:latin typeface="Calibri"/>
              <a:ea typeface="Calibri"/>
              <a:cs typeface="Calibri"/>
              <a:sym typeface="Calibri"/>
            </a:endParaRPr>
          </a:p>
          <a:p>
            <a:pPr marL="0" marR="0" lvl="0" indent="0" algn="l" rtl="0">
              <a:lnSpc>
                <a:spcPct val="80000"/>
              </a:lnSpc>
              <a:spcBef>
                <a:spcPts val="480"/>
              </a:spcBef>
              <a:spcAft>
                <a:spcPts val="0"/>
              </a:spcAft>
              <a:buClr>
                <a:schemeClr val="lt1"/>
              </a:buClr>
              <a:buSzPts val="2400"/>
              <a:buFont typeface="Arial"/>
              <a:buNone/>
            </a:pPr>
            <a:r>
              <a:rPr lang="en-US" sz="2400">
                <a:solidFill>
                  <a:schemeClr val="lt1"/>
                </a:solidFill>
                <a:latin typeface="Calibri"/>
                <a:ea typeface="Calibri"/>
                <a:cs typeface="Calibri"/>
                <a:sym typeface="Calibri"/>
              </a:rPr>
              <a:t>Reimbursements pay for 40% of AOT roster artist fees up to $2,000.</a:t>
            </a:r>
            <a:endParaRPr/>
          </a:p>
          <a:p>
            <a:pPr marL="342900" marR="0" lvl="0" indent="-234950" algn="l" rtl="0">
              <a:lnSpc>
                <a:spcPct val="80000"/>
              </a:lnSpc>
              <a:spcBef>
                <a:spcPts val="340"/>
              </a:spcBef>
              <a:spcAft>
                <a:spcPts val="0"/>
              </a:spcAft>
              <a:buClr>
                <a:schemeClr val="dk1"/>
              </a:buClr>
              <a:buSzPts val="1700"/>
              <a:buFont typeface="Arial"/>
              <a:buNone/>
            </a:pPr>
            <a:endParaRPr sz="1700">
              <a:solidFill>
                <a:schemeClr val="lt1"/>
              </a:solidFill>
              <a:latin typeface="Calibri"/>
              <a:ea typeface="Calibri"/>
              <a:cs typeface="Calibri"/>
              <a:sym typeface="Calibri"/>
            </a:endParaRPr>
          </a:p>
          <a:p>
            <a:pPr marL="0" marR="0" lvl="0" indent="0" algn="l" rtl="0">
              <a:lnSpc>
                <a:spcPct val="80000"/>
              </a:lnSpc>
              <a:spcBef>
                <a:spcPts val="34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342900" marR="0" lvl="0" indent="-234950" algn="l" rtl="0">
              <a:lnSpc>
                <a:spcPct val="80000"/>
              </a:lnSpc>
              <a:spcBef>
                <a:spcPts val="34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p:txBody>
      </p:sp>
      <p:sp>
        <p:nvSpPr>
          <p:cNvPr id="216" name="Google Shape;216;p15"/>
          <p:cNvSpPr/>
          <p:nvPr/>
        </p:nvSpPr>
        <p:spPr>
          <a:xfrm>
            <a:off x="-1524000" y="228600"/>
            <a:ext cx="13716000" cy="1066800"/>
          </a:xfrm>
          <a:prstGeom prst="rect">
            <a:avLst/>
          </a:prstGeom>
          <a:solidFill>
            <a:srgbClr val="6600CC">
              <a:alpha val="4980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5"/>
          <p:cNvSpPr txBox="1"/>
          <p:nvPr/>
        </p:nvSpPr>
        <p:spPr>
          <a:xfrm>
            <a:off x="1333500" y="-228600"/>
            <a:ext cx="8001000" cy="1887711"/>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4000"/>
              <a:buFont typeface="Palatino Linotype"/>
              <a:buNone/>
            </a:pPr>
            <a:r>
              <a:rPr lang="en-US" sz="4000">
                <a:solidFill>
                  <a:schemeClr val="lt1"/>
                </a:solidFill>
                <a:latin typeface="Palatino Linotype"/>
                <a:ea typeface="Palatino Linotype"/>
                <a:cs typeface="Palatino Linotype"/>
                <a:sym typeface="Palatino Linotype"/>
              </a:rPr>
              <a:t> Arts on Tour: Presenter Grants</a:t>
            </a:r>
            <a:endParaRPr/>
          </a:p>
        </p:txBody>
      </p:sp>
      <p:pic>
        <p:nvPicPr>
          <p:cNvPr id="218" name="Google Shape;218;p15"/>
          <p:cNvPicPr preferRelativeResize="0"/>
          <p:nvPr/>
        </p:nvPicPr>
        <p:blipFill rotWithShape="1">
          <a:blip r:embed="rId3">
            <a:alphaModFix/>
          </a:blip>
          <a:srcRect l="7041" r="15962" b="14914"/>
          <a:stretch/>
        </p:blipFill>
        <p:spPr>
          <a:xfrm>
            <a:off x="852563" y="3900042"/>
            <a:ext cx="4228012" cy="2500758"/>
          </a:xfrm>
          <a:prstGeom prst="rect">
            <a:avLst/>
          </a:prstGeom>
          <a:noFill/>
          <a:ln w="9525" cap="flat" cmpd="sng">
            <a:solidFill>
              <a:schemeClr val="lt1"/>
            </a:solidFill>
            <a:prstDash val="solid"/>
            <a:round/>
            <a:headEnd type="none" w="sm" len="sm"/>
            <a:tailEnd type="none" w="sm" len="sm"/>
          </a:ln>
        </p:spPr>
      </p:pic>
      <p:pic>
        <p:nvPicPr>
          <p:cNvPr id="219" name="Google Shape;219;p15"/>
          <p:cNvPicPr preferRelativeResize="0"/>
          <p:nvPr/>
        </p:nvPicPr>
        <p:blipFill rotWithShape="1">
          <a:blip r:embed="rId4">
            <a:alphaModFix/>
          </a:blip>
          <a:srcRect l="24382" r="15431"/>
          <a:stretch/>
        </p:blipFill>
        <p:spPr>
          <a:xfrm>
            <a:off x="1828800" y="1700699"/>
            <a:ext cx="1492537" cy="1859931"/>
          </a:xfrm>
          <a:prstGeom prst="rect">
            <a:avLst/>
          </a:prstGeom>
          <a:noFill/>
          <a:ln w="9525" cap="flat" cmpd="sng">
            <a:solidFill>
              <a:schemeClr val="lt1"/>
            </a:solidFill>
            <a:prstDash val="solid"/>
            <a:round/>
            <a:headEnd type="none" w="sm" len="sm"/>
            <a:tailEnd type="none" w="sm" len="sm"/>
          </a:ln>
        </p:spPr>
      </p:pic>
      <p:pic>
        <p:nvPicPr>
          <p:cNvPr id="220" name="Google Shape;220;p15"/>
          <p:cNvPicPr preferRelativeResize="0"/>
          <p:nvPr/>
        </p:nvPicPr>
        <p:blipFill rotWithShape="1">
          <a:blip r:embed="rId5">
            <a:alphaModFix/>
          </a:blip>
          <a:srcRect l="3126" t="11889" r="48828" b="5240"/>
          <a:stretch/>
        </p:blipFill>
        <p:spPr>
          <a:xfrm>
            <a:off x="3661743" y="1712980"/>
            <a:ext cx="1418832" cy="183537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6"/>
          <p:cNvSpPr/>
          <p:nvPr/>
        </p:nvSpPr>
        <p:spPr>
          <a:xfrm>
            <a:off x="1" y="0"/>
            <a:ext cx="9144000" cy="7010400"/>
          </a:xfrm>
          <a:prstGeom prst="rect">
            <a:avLst/>
          </a:prstGeom>
          <a:solidFill>
            <a:srgbClr val="1F199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800">
              <a:solidFill>
                <a:schemeClr val="lt1"/>
              </a:solidFill>
              <a:latin typeface="Calibri"/>
              <a:ea typeface="Calibri"/>
              <a:cs typeface="Calibri"/>
              <a:sym typeface="Calibri"/>
            </a:endParaRPr>
          </a:p>
        </p:txBody>
      </p:sp>
      <p:sp>
        <p:nvSpPr>
          <p:cNvPr id="226" name="Google Shape;226;p16"/>
          <p:cNvSpPr txBox="1"/>
          <p:nvPr/>
        </p:nvSpPr>
        <p:spPr>
          <a:xfrm>
            <a:off x="3581400" y="1828800"/>
            <a:ext cx="5257800" cy="44196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600"/>
              <a:buFont typeface="Arial"/>
              <a:buNone/>
            </a:pPr>
            <a:r>
              <a:rPr lang="en-US" sz="2600">
                <a:solidFill>
                  <a:schemeClr val="lt1"/>
                </a:solidFill>
                <a:latin typeface="Calibri"/>
                <a:ea typeface="Calibri"/>
                <a:cs typeface="Calibri"/>
                <a:sym typeface="Calibri"/>
              </a:rPr>
              <a:t>An online listing of professional artists available to perform or exhibit through the AOT program. </a:t>
            </a:r>
            <a:endParaRPr/>
          </a:p>
          <a:p>
            <a:pPr marL="342900" marR="0" lvl="0" indent="-177800" algn="l" rtl="0">
              <a:lnSpc>
                <a:spcPct val="80000"/>
              </a:lnSpc>
              <a:spcBef>
                <a:spcPts val="520"/>
              </a:spcBef>
              <a:spcAft>
                <a:spcPts val="0"/>
              </a:spcAft>
              <a:buClr>
                <a:schemeClr val="dk1"/>
              </a:buClr>
              <a:buSzPts val="2600"/>
              <a:buFont typeface="Arial"/>
              <a:buNone/>
            </a:pPr>
            <a:endParaRPr sz="2600">
              <a:solidFill>
                <a:schemeClr val="lt1"/>
              </a:solidFill>
              <a:latin typeface="Calibri"/>
              <a:ea typeface="Calibri"/>
              <a:cs typeface="Calibri"/>
              <a:sym typeface="Calibri"/>
            </a:endParaRPr>
          </a:p>
          <a:p>
            <a:pPr marL="0" marR="0" lvl="0" indent="0" algn="l" rtl="0">
              <a:lnSpc>
                <a:spcPct val="80000"/>
              </a:lnSpc>
              <a:spcBef>
                <a:spcPts val="520"/>
              </a:spcBef>
              <a:spcAft>
                <a:spcPts val="0"/>
              </a:spcAft>
              <a:buClr>
                <a:schemeClr val="lt1"/>
              </a:buClr>
              <a:buSzPts val="2600"/>
              <a:buFont typeface="Arial"/>
              <a:buNone/>
            </a:pPr>
            <a:r>
              <a:rPr lang="en-US" sz="2600">
                <a:solidFill>
                  <a:schemeClr val="lt1"/>
                </a:solidFill>
                <a:latin typeface="Calibri"/>
                <a:ea typeface="Calibri"/>
                <a:cs typeface="Calibri"/>
                <a:sym typeface="Calibri"/>
              </a:rPr>
              <a:t>Participation in the AOT Roster is by application that is reviewed by an independent panel for inclusion in the program.</a:t>
            </a:r>
            <a:endParaRPr/>
          </a:p>
          <a:p>
            <a:pPr marL="342900" marR="0" lvl="0" indent="-342900" algn="l" rtl="0">
              <a:lnSpc>
                <a:spcPct val="80000"/>
              </a:lnSpc>
              <a:spcBef>
                <a:spcPts val="520"/>
              </a:spcBef>
              <a:spcAft>
                <a:spcPts val="0"/>
              </a:spcAft>
              <a:buClr>
                <a:schemeClr val="lt1"/>
              </a:buClr>
              <a:buSzPts val="2600"/>
              <a:buFont typeface="Noto Sans Symbols"/>
              <a:buNone/>
            </a:pPr>
            <a:r>
              <a:rPr lang="en-US" sz="2600">
                <a:solidFill>
                  <a:schemeClr val="lt1"/>
                </a:solidFill>
                <a:latin typeface="Calibri"/>
                <a:ea typeface="Calibri"/>
                <a:cs typeface="Calibri"/>
                <a:sym typeface="Calibri"/>
              </a:rPr>
              <a:t>	</a:t>
            </a:r>
            <a:endParaRPr/>
          </a:p>
          <a:p>
            <a:pPr marL="0" marR="0" lvl="0" indent="0" algn="l" rtl="0">
              <a:lnSpc>
                <a:spcPct val="80000"/>
              </a:lnSpc>
              <a:spcBef>
                <a:spcPts val="520"/>
              </a:spcBef>
              <a:spcAft>
                <a:spcPts val="0"/>
              </a:spcAft>
              <a:buClr>
                <a:schemeClr val="lt1"/>
              </a:buClr>
              <a:buSzPts val="2600"/>
              <a:buFont typeface="Arial"/>
              <a:buNone/>
            </a:pPr>
            <a:r>
              <a:rPr lang="en-US" sz="2600">
                <a:solidFill>
                  <a:schemeClr val="lt1"/>
                </a:solidFill>
                <a:latin typeface="Calibri"/>
                <a:ea typeface="Calibri"/>
                <a:cs typeface="Calibri"/>
                <a:sym typeface="Calibri"/>
              </a:rPr>
              <a:t>The AOT roster is available on the Arkansas Arts Council website under “Registry and Rosters.”</a:t>
            </a:r>
            <a:endParaRPr/>
          </a:p>
          <a:p>
            <a:pPr marL="342900" marR="0" lvl="0" indent="-190500" algn="l" rtl="0">
              <a:lnSpc>
                <a:spcPct val="80000"/>
              </a:lnSpc>
              <a:spcBef>
                <a:spcPts val="480"/>
              </a:spcBef>
              <a:spcAft>
                <a:spcPts val="0"/>
              </a:spcAft>
              <a:buClr>
                <a:schemeClr val="dk1"/>
              </a:buClr>
              <a:buSzPts val="2400"/>
              <a:buFont typeface="Arial"/>
              <a:buNone/>
            </a:pPr>
            <a:endParaRPr sz="2400">
              <a:solidFill>
                <a:schemeClr val="lt1"/>
              </a:solidFill>
              <a:latin typeface="Palatino Linotype"/>
              <a:ea typeface="Palatino Linotype"/>
              <a:cs typeface="Palatino Linotype"/>
              <a:sym typeface="Palatino Linotype"/>
            </a:endParaRPr>
          </a:p>
          <a:p>
            <a:pPr marL="342900" marR="0" lvl="0" indent="-228600" algn="l" rtl="0">
              <a:lnSpc>
                <a:spcPct val="80000"/>
              </a:lnSpc>
              <a:spcBef>
                <a:spcPts val="36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227" name="Google Shape;227;p16"/>
          <p:cNvSpPr/>
          <p:nvPr/>
        </p:nvSpPr>
        <p:spPr>
          <a:xfrm>
            <a:off x="-1447800" y="217714"/>
            <a:ext cx="13716000" cy="1184623"/>
          </a:xfrm>
          <a:prstGeom prst="rect">
            <a:avLst/>
          </a:prstGeom>
          <a:solidFill>
            <a:srgbClr val="6600CC">
              <a:alpha val="4980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6"/>
          <p:cNvSpPr txBox="1"/>
          <p:nvPr/>
        </p:nvSpPr>
        <p:spPr>
          <a:xfrm>
            <a:off x="0" y="228600"/>
            <a:ext cx="9144000" cy="1219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Palatino Linotype"/>
              <a:buNone/>
            </a:pPr>
            <a:r>
              <a:rPr lang="en-US" sz="4000">
                <a:solidFill>
                  <a:schemeClr val="lt1"/>
                </a:solidFill>
                <a:latin typeface="Palatino Linotype"/>
                <a:ea typeface="Palatino Linotype"/>
                <a:cs typeface="Palatino Linotype"/>
                <a:sym typeface="Palatino Linotype"/>
              </a:rPr>
              <a:t> Arts on Tour Artist Roster</a:t>
            </a:r>
            <a:endParaRPr/>
          </a:p>
        </p:txBody>
      </p:sp>
      <p:pic>
        <p:nvPicPr>
          <p:cNvPr id="229" name="Google Shape;229;p16"/>
          <p:cNvPicPr preferRelativeResize="0"/>
          <p:nvPr/>
        </p:nvPicPr>
        <p:blipFill rotWithShape="1">
          <a:blip r:embed="rId3">
            <a:alphaModFix/>
          </a:blip>
          <a:srcRect l="8536" r="9550"/>
          <a:stretch/>
        </p:blipFill>
        <p:spPr>
          <a:xfrm>
            <a:off x="654588" y="1941155"/>
            <a:ext cx="2456911" cy="4194890"/>
          </a:xfrm>
          <a:prstGeom prst="rect">
            <a:avLst/>
          </a:prstGeom>
          <a:noFill/>
          <a:ln w="9525" cap="flat" cmpd="sng">
            <a:solidFill>
              <a:srgbClr val="BFBFBF"/>
            </a:solidFill>
            <a:prstDash val="solid"/>
            <a:round/>
            <a:headEnd type="none" w="sm" len="sm"/>
            <a:tailEnd type="none" w="sm" len="sm"/>
          </a:ln>
        </p:spPr>
      </p:pic>
      <p:sp>
        <p:nvSpPr>
          <p:cNvPr id="230" name="Google Shape;230;p16"/>
          <p:cNvSpPr txBox="1"/>
          <p:nvPr/>
        </p:nvSpPr>
        <p:spPr>
          <a:xfrm>
            <a:off x="3147425" y="6488325"/>
            <a:ext cx="423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2"/>
                </a:solidFill>
                <a:latin typeface="Calibri"/>
                <a:ea typeface="Calibri"/>
                <a:cs typeface="Calibri"/>
                <a:sym typeface="Calibri"/>
              </a:rPr>
              <a:t>www.arkansasarts.org</a:t>
            </a:r>
            <a:endParaRPr>
              <a:solidFill>
                <a:schemeClr val="lt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9"/>
          <p:cNvSpPr/>
          <p:nvPr/>
        </p:nvSpPr>
        <p:spPr>
          <a:xfrm>
            <a:off x="1" y="0"/>
            <a:ext cx="9144000" cy="7010400"/>
          </a:xfrm>
          <a:prstGeom prst="rect">
            <a:avLst/>
          </a:prstGeom>
          <a:solidFill>
            <a:srgbClr val="1F199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800">
              <a:solidFill>
                <a:schemeClr val="lt1"/>
              </a:solidFill>
              <a:latin typeface="Calibri"/>
              <a:ea typeface="Calibri"/>
              <a:cs typeface="Calibri"/>
              <a:sym typeface="Calibri"/>
            </a:endParaRPr>
          </a:p>
        </p:txBody>
      </p:sp>
      <p:sp>
        <p:nvSpPr>
          <p:cNvPr id="236" name="Google Shape;236;p19"/>
          <p:cNvSpPr txBox="1"/>
          <p:nvPr/>
        </p:nvSpPr>
        <p:spPr>
          <a:xfrm>
            <a:off x="4876800" y="1660425"/>
            <a:ext cx="3962400" cy="4448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600"/>
              <a:buFont typeface="Arial"/>
              <a:buNone/>
            </a:pPr>
            <a:r>
              <a:rPr lang="en-US" sz="2600">
                <a:solidFill>
                  <a:schemeClr val="lt1"/>
                </a:solidFill>
                <a:latin typeface="Calibri"/>
                <a:ea typeface="Calibri"/>
                <a:cs typeface="Calibri"/>
                <a:sym typeface="Calibri"/>
              </a:rPr>
              <a:t>Unconditional awards of $5,000 each for creatives living and working in Arkansas.</a:t>
            </a:r>
            <a:endParaRPr sz="2600">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chemeClr val="lt1"/>
              </a:buClr>
              <a:buSzPts val="2600"/>
              <a:buFont typeface="Arial"/>
              <a:buNone/>
            </a:pPr>
            <a:endParaRPr sz="2600">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chemeClr val="lt1"/>
              </a:buClr>
              <a:buSzPts val="2600"/>
              <a:buFont typeface="Arial"/>
              <a:buNone/>
            </a:pPr>
            <a:r>
              <a:rPr lang="en-US" sz="2600">
                <a:solidFill>
                  <a:schemeClr val="lt1"/>
                </a:solidFill>
                <a:latin typeface="Calibri"/>
                <a:ea typeface="Calibri"/>
                <a:cs typeface="Calibri"/>
                <a:sym typeface="Calibri"/>
              </a:rPr>
              <a:t>Applicants must be residents of Arkansas for at least one year and be 21 years of age at the time of application. Applicants cannot be previous recipients of an Arkansas Arts Council Individual Artist Fellowship Award. </a:t>
            </a:r>
            <a:endParaRPr/>
          </a:p>
          <a:p>
            <a:pPr marL="342900" marR="0" lvl="0" indent="-342900" algn="l" rtl="0">
              <a:lnSpc>
                <a:spcPct val="80000"/>
              </a:lnSpc>
              <a:spcBef>
                <a:spcPts val="320"/>
              </a:spcBef>
              <a:spcAft>
                <a:spcPts val="0"/>
              </a:spcAft>
              <a:buClr>
                <a:schemeClr val="dk1"/>
              </a:buClr>
              <a:buSzPts val="1600"/>
              <a:buFont typeface="Noto Sans Symbols"/>
              <a:buNone/>
            </a:pPr>
            <a:endParaRPr sz="1600">
              <a:solidFill>
                <a:schemeClr val="lt1"/>
              </a:solidFill>
              <a:latin typeface="Calibri"/>
              <a:ea typeface="Calibri"/>
              <a:cs typeface="Calibri"/>
              <a:sym typeface="Calibri"/>
            </a:endParaRPr>
          </a:p>
          <a:p>
            <a:pPr marL="0" marR="0" lvl="0" indent="0" algn="l" rtl="0">
              <a:lnSpc>
                <a:spcPct val="80000"/>
              </a:lnSpc>
              <a:spcBef>
                <a:spcPts val="320"/>
              </a:spcBef>
              <a:spcAft>
                <a:spcPts val="0"/>
              </a:spcAft>
              <a:buClr>
                <a:schemeClr val="lt1"/>
              </a:buClr>
              <a:buSzPts val="1600"/>
              <a:buFont typeface="Arial"/>
              <a:buNone/>
            </a:pPr>
            <a:r>
              <a:rPr lang="en-US" sz="1600">
                <a:solidFill>
                  <a:schemeClr val="lt1"/>
                </a:solidFill>
                <a:latin typeface="Calibri"/>
                <a:ea typeface="Calibri"/>
                <a:cs typeface="Calibri"/>
                <a:sym typeface="Calibri"/>
              </a:rPr>
              <a:t/>
            </a:r>
            <a:br>
              <a:rPr lang="en-US" sz="1600">
                <a:solidFill>
                  <a:schemeClr val="lt1"/>
                </a:solidFill>
                <a:latin typeface="Calibri"/>
                <a:ea typeface="Calibri"/>
                <a:cs typeface="Calibri"/>
                <a:sym typeface="Calibri"/>
              </a:rPr>
            </a:br>
            <a:endParaRPr sz="1600">
              <a:solidFill>
                <a:schemeClr val="lt1"/>
              </a:solidFill>
              <a:latin typeface="Calibri"/>
              <a:ea typeface="Calibri"/>
              <a:cs typeface="Calibri"/>
              <a:sym typeface="Calibri"/>
            </a:endParaRPr>
          </a:p>
        </p:txBody>
      </p:sp>
      <p:sp>
        <p:nvSpPr>
          <p:cNvPr id="237" name="Google Shape;237;p19"/>
          <p:cNvSpPr/>
          <p:nvPr/>
        </p:nvSpPr>
        <p:spPr>
          <a:xfrm>
            <a:off x="-1676400" y="270112"/>
            <a:ext cx="13716000" cy="1025288"/>
          </a:xfrm>
          <a:prstGeom prst="rect">
            <a:avLst/>
          </a:prstGeom>
          <a:solidFill>
            <a:srgbClr val="6600CC">
              <a:alpha val="4980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9"/>
          <p:cNvSpPr txBox="1"/>
          <p:nvPr/>
        </p:nvSpPr>
        <p:spPr>
          <a:xfrm>
            <a:off x="1078706" y="270112"/>
            <a:ext cx="7138988" cy="102528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4000"/>
              <a:buFont typeface="Palatino Linotype"/>
              <a:buNone/>
            </a:pPr>
            <a:r>
              <a:rPr lang="en-US" sz="4000">
                <a:solidFill>
                  <a:schemeClr val="lt1"/>
                </a:solidFill>
                <a:latin typeface="Palatino Linotype"/>
                <a:ea typeface="Palatino Linotype"/>
                <a:cs typeface="Palatino Linotype"/>
                <a:sym typeface="Palatino Linotype"/>
              </a:rPr>
              <a:t> Individual Artist Fellowships</a:t>
            </a:r>
            <a:endParaRPr/>
          </a:p>
        </p:txBody>
      </p:sp>
      <p:pic>
        <p:nvPicPr>
          <p:cNvPr id="239" name="Google Shape;239;p19"/>
          <p:cNvPicPr preferRelativeResize="0"/>
          <p:nvPr/>
        </p:nvPicPr>
        <p:blipFill rotWithShape="1">
          <a:blip r:embed="rId3">
            <a:alphaModFix/>
          </a:blip>
          <a:srcRect/>
          <a:stretch/>
        </p:blipFill>
        <p:spPr>
          <a:xfrm>
            <a:off x="377825" y="1639065"/>
            <a:ext cx="1755775" cy="2307362"/>
          </a:xfrm>
          <a:prstGeom prst="rect">
            <a:avLst/>
          </a:prstGeom>
          <a:noFill/>
          <a:ln w="9525" cap="flat" cmpd="sng">
            <a:solidFill>
              <a:schemeClr val="lt1"/>
            </a:solidFill>
            <a:prstDash val="solid"/>
            <a:miter lim="800000"/>
            <a:headEnd type="none" w="sm" len="sm"/>
            <a:tailEnd type="none" w="sm" len="sm"/>
          </a:ln>
        </p:spPr>
      </p:pic>
      <p:pic>
        <p:nvPicPr>
          <p:cNvPr id="240" name="Google Shape;240;p19"/>
          <p:cNvPicPr preferRelativeResize="0"/>
          <p:nvPr/>
        </p:nvPicPr>
        <p:blipFill rotWithShape="1">
          <a:blip r:embed="rId4">
            <a:alphaModFix/>
          </a:blip>
          <a:srcRect/>
          <a:stretch/>
        </p:blipFill>
        <p:spPr>
          <a:xfrm>
            <a:off x="2435225" y="1941278"/>
            <a:ext cx="2212975" cy="2005149"/>
          </a:xfrm>
          <a:prstGeom prst="rect">
            <a:avLst/>
          </a:prstGeom>
          <a:noFill/>
          <a:ln w="9525" cap="flat" cmpd="sng">
            <a:solidFill>
              <a:schemeClr val="lt1"/>
            </a:solidFill>
            <a:prstDash val="solid"/>
            <a:miter lim="800000"/>
            <a:headEnd type="none" w="sm" len="sm"/>
            <a:tailEnd type="none" w="sm" len="sm"/>
          </a:ln>
        </p:spPr>
      </p:pic>
      <p:pic>
        <p:nvPicPr>
          <p:cNvPr id="241" name="Google Shape;241;p19"/>
          <p:cNvPicPr preferRelativeResize="0"/>
          <p:nvPr/>
        </p:nvPicPr>
        <p:blipFill rotWithShape="1">
          <a:blip r:embed="rId5">
            <a:alphaModFix/>
          </a:blip>
          <a:srcRect/>
          <a:stretch/>
        </p:blipFill>
        <p:spPr>
          <a:xfrm>
            <a:off x="724500" y="4216427"/>
            <a:ext cx="3544025" cy="2641576"/>
          </a:xfrm>
          <a:prstGeom prst="rect">
            <a:avLst/>
          </a:prstGeom>
          <a:noFill/>
          <a:ln w="9525" cap="flat" cmpd="sng">
            <a:solidFill>
              <a:schemeClr val="lt1"/>
            </a:solidFill>
            <a:prstDash val="solid"/>
            <a:miter lim="800000"/>
            <a:headEnd type="none" w="sm" len="sm"/>
            <a:tailEnd type="none" w="sm" len="sm"/>
          </a:ln>
        </p:spPr>
      </p:pic>
      <p:sp>
        <p:nvSpPr>
          <p:cNvPr id="242" name="Google Shape;242;p19"/>
          <p:cNvSpPr txBox="1"/>
          <p:nvPr/>
        </p:nvSpPr>
        <p:spPr>
          <a:xfrm>
            <a:off x="4753725" y="6457800"/>
            <a:ext cx="382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2"/>
                </a:solidFill>
                <a:latin typeface="Calibri"/>
                <a:ea typeface="Calibri"/>
                <a:cs typeface="Calibri"/>
                <a:sym typeface="Calibri"/>
              </a:rPr>
              <a:t>APPLY BY APRIL 14, 2023 AT ARKANSASARTS.ORG</a:t>
            </a:r>
            <a:endParaRPr>
              <a:solidFill>
                <a:schemeClr val="lt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247"/>
        <p:cNvGrpSpPr/>
        <p:nvPr/>
      </p:nvGrpSpPr>
      <p:grpSpPr>
        <a:xfrm>
          <a:off x="0" y="0"/>
          <a:ext cx="0" cy="0"/>
          <a:chOff x="0" y="0"/>
          <a:chExt cx="0" cy="0"/>
        </a:xfrm>
      </p:grpSpPr>
      <p:pic>
        <p:nvPicPr>
          <p:cNvPr id="248" name="Google Shape;248;g1dd140df337_0_5"/>
          <p:cNvPicPr preferRelativeResize="0"/>
          <p:nvPr/>
        </p:nvPicPr>
        <p:blipFill>
          <a:blip r:embed="rId3">
            <a:alphaModFix/>
          </a:blip>
          <a:stretch>
            <a:fillRect/>
          </a:stretch>
        </p:blipFill>
        <p:spPr>
          <a:xfrm>
            <a:off x="0" y="1756967"/>
            <a:ext cx="9144001" cy="4684509"/>
          </a:xfrm>
          <a:prstGeom prst="rect">
            <a:avLst/>
          </a:prstGeom>
          <a:noFill/>
          <a:ln>
            <a:noFill/>
          </a:ln>
        </p:spPr>
      </p:pic>
      <p:sp>
        <p:nvSpPr>
          <p:cNvPr id="249" name="Google Shape;249;g1dd140df337_0_5"/>
          <p:cNvSpPr/>
          <p:nvPr/>
        </p:nvSpPr>
        <p:spPr>
          <a:xfrm>
            <a:off x="-1676400" y="270112"/>
            <a:ext cx="13716000" cy="1025400"/>
          </a:xfrm>
          <a:prstGeom prst="rect">
            <a:avLst/>
          </a:prstGeom>
          <a:solidFill>
            <a:srgbClr val="6600CC">
              <a:alpha val="49800"/>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Palatino Linotype"/>
              <a:buNone/>
            </a:pPr>
            <a:r>
              <a:rPr lang="en-US" sz="4000">
                <a:solidFill>
                  <a:schemeClr val="lt1"/>
                </a:solidFill>
                <a:latin typeface="Palatino Linotype"/>
                <a:ea typeface="Palatino Linotype"/>
                <a:cs typeface="Palatino Linotype"/>
                <a:sym typeface="Palatino Linotype"/>
              </a:rPr>
              <a:t> Individual Artist Fellowships</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1"/>
          <p:cNvSpPr/>
          <p:nvPr/>
        </p:nvSpPr>
        <p:spPr>
          <a:xfrm>
            <a:off x="0" y="0"/>
            <a:ext cx="9144000" cy="7010400"/>
          </a:xfrm>
          <a:prstGeom prst="rect">
            <a:avLst/>
          </a:prstGeom>
          <a:solidFill>
            <a:srgbClr val="1F199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800">
              <a:solidFill>
                <a:schemeClr val="lt1"/>
              </a:solidFill>
              <a:latin typeface="Calibri"/>
              <a:ea typeface="Calibri"/>
              <a:cs typeface="Calibri"/>
              <a:sym typeface="Calibri"/>
            </a:endParaRPr>
          </a:p>
        </p:txBody>
      </p:sp>
      <p:sp>
        <p:nvSpPr>
          <p:cNvPr id="255" name="Google Shape;255;p21"/>
          <p:cNvSpPr txBox="1"/>
          <p:nvPr/>
        </p:nvSpPr>
        <p:spPr>
          <a:xfrm>
            <a:off x="3962400" y="1524000"/>
            <a:ext cx="4876800" cy="518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200"/>
              <a:buFont typeface="Arial"/>
              <a:buNone/>
            </a:pPr>
            <a:r>
              <a:rPr lang="en-US" sz="2200">
                <a:solidFill>
                  <a:schemeClr val="lt1"/>
                </a:solidFill>
                <a:latin typeface="Calibri"/>
                <a:ea typeface="Calibri"/>
                <a:cs typeface="Calibri"/>
                <a:sym typeface="Calibri"/>
              </a:rPr>
              <a:t>The Sally A. Williams Artist Fund was established in memory of Sally Williams, who served as the AAC’s artist services manager for 25 years before her passing in 2010.  Artist assistance grants up to $500 are available to Arkansas creatives in the literary, performing and visual arts.</a:t>
            </a:r>
            <a:br>
              <a:rPr lang="en-US" sz="2200">
                <a:solidFill>
                  <a:schemeClr val="lt1"/>
                </a:solidFill>
                <a:latin typeface="Calibri"/>
                <a:ea typeface="Calibri"/>
                <a:cs typeface="Calibri"/>
                <a:sym typeface="Calibri"/>
              </a:rPr>
            </a:br>
            <a:endParaRPr sz="2200">
              <a:solidFill>
                <a:schemeClr val="lt1"/>
              </a:solidFill>
              <a:latin typeface="Calibri"/>
              <a:ea typeface="Calibri"/>
              <a:cs typeface="Calibri"/>
              <a:sym typeface="Calibri"/>
            </a:endParaRPr>
          </a:p>
          <a:p>
            <a:pPr marL="0" marR="0" lvl="0" indent="0" algn="l" rtl="0">
              <a:spcBef>
                <a:spcPts val="440"/>
              </a:spcBef>
              <a:spcAft>
                <a:spcPts val="0"/>
              </a:spcAft>
              <a:buClr>
                <a:schemeClr val="lt1"/>
              </a:buClr>
              <a:buSzPts val="2200"/>
              <a:buFont typeface="Arial"/>
              <a:buNone/>
            </a:pPr>
            <a:r>
              <a:rPr lang="en-US" sz="2200">
                <a:solidFill>
                  <a:schemeClr val="lt1"/>
                </a:solidFill>
                <a:latin typeface="Calibri"/>
                <a:ea typeface="Calibri"/>
                <a:cs typeface="Calibri"/>
                <a:sym typeface="Calibri"/>
              </a:rPr>
              <a:t>During FY19, the fund provided more than $7,000 in grants to individuals and $10,000 to organizations hosting Artist Inc. programs for creatives.</a:t>
            </a:r>
            <a:endParaRPr/>
          </a:p>
          <a:p>
            <a:pPr marL="0" marR="0" lvl="0" indent="0" algn="l" rtl="0">
              <a:spcBef>
                <a:spcPts val="440"/>
              </a:spcBef>
              <a:spcAft>
                <a:spcPts val="0"/>
              </a:spcAft>
              <a:buClr>
                <a:srgbClr val="888888"/>
              </a:buClr>
              <a:buSzPts val="2200"/>
              <a:buFont typeface="Arial"/>
              <a:buNone/>
            </a:pPr>
            <a:endParaRPr sz="2200">
              <a:solidFill>
                <a:schemeClr val="lt1"/>
              </a:solidFill>
              <a:latin typeface="Calibri"/>
              <a:ea typeface="Calibri"/>
              <a:cs typeface="Calibri"/>
              <a:sym typeface="Calibri"/>
            </a:endParaRPr>
          </a:p>
        </p:txBody>
      </p:sp>
      <p:sp>
        <p:nvSpPr>
          <p:cNvPr id="256" name="Google Shape;256;p21"/>
          <p:cNvSpPr/>
          <p:nvPr/>
        </p:nvSpPr>
        <p:spPr>
          <a:xfrm>
            <a:off x="-1728952" y="228600"/>
            <a:ext cx="13716000" cy="990600"/>
          </a:xfrm>
          <a:prstGeom prst="rect">
            <a:avLst/>
          </a:prstGeom>
          <a:solidFill>
            <a:srgbClr val="6600CC">
              <a:alpha val="4980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21"/>
          <p:cNvSpPr txBox="1"/>
          <p:nvPr/>
        </p:nvSpPr>
        <p:spPr>
          <a:xfrm>
            <a:off x="1143000" y="304800"/>
            <a:ext cx="7391400" cy="9906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4000"/>
              <a:buFont typeface="Palatino Linotype"/>
              <a:buNone/>
            </a:pPr>
            <a:r>
              <a:rPr lang="en-US" sz="4000">
                <a:solidFill>
                  <a:schemeClr val="lt1"/>
                </a:solidFill>
                <a:latin typeface="Palatino Linotype"/>
                <a:ea typeface="Palatino Linotype"/>
                <a:cs typeface="Palatino Linotype"/>
                <a:sym typeface="Palatino Linotype"/>
              </a:rPr>
              <a:t> Sally A. Williams Artist Fund</a:t>
            </a:r>
            <a:endParaRPr/>
          </a:p>
        </p:txBody>
      </p:sp>
      <p:pic>
        <p:nvPicPr>
          <p:cNvPr id="258" name="Google Shape;258;p21"/>
          <p:cNvPicPr preferRelativeResize="0"/>
          <p:nvPr/>
        </p:nvPicPr>
        <p:blipFill rotWithShape="1">
          <a:blip r:embed="rId3">
            <a:alphaModFix/>
          </a:blip>
          <a:srcRect/>
          <a:stretch/>
        </p:blipFill>
        <p:spPr>
          <a:xfrm>
            <a:off x="650939" y="1721024"/>
            <a:ext cx="2854261" cy="4070176"/>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3"/>
          <p:cNvSpPr/>
          <p:nvPr/>
        </p:nvSpPr>
        <p:spPr>
          <a:xfrm>
            <a:off x="1" y="0"/>
            <a:ext cx="9144000" cy="7010400"/>
          </a:xfrm>
          <a:prstGeom prst="rect">
            <a:avLst/>
          </a:prstGeom>
          <a:solidFill>
            <a:srgbClr val="1F199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800">
              <a:solidFill>
                <a:schemeClr val="lt1"/>
              </a:solidFill>
              <a:latin typeface="Calibri"/>
              <a:ea typeface="Calibri"/>
              <a:cs typeface="Calibri"/>
              <a:sym typeface="Calibri"/>
            </a:endParaRPr>
          </a:p>
        </p:txBody>
      </p:sp>
      <p:sp>
        <p:nvSpPr>
          <p:cNvPr id="265" name="Google Shape;265;p23"/>
          <p:cNvSpPr/>
          <p:nvPr/>
        </p:nvSpPr>
        <p:spPr>
          <a:xfrm>
            <a:off x="-1523999" y="207788"/>
            <a:ext cx="13716000" cy="1087612"/>
          </a:xfrm>
          <a:prstGeom prst="rect">
            <a:avLst/>
          </a:prstGeom>
          <a:solidFill>
            <a:srgbClr val="6600CC">
              <a:alpha val="4980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23"/>
          <p:cNvSpPr txBox="1"/>
          <p:nvPr/>
        </p:nvSpPr>
        <p:spPr>
          <a:xfrm>
            <a:off x="1" y="152400"/>
            <a:ext cx="9143999" cy="1219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Palatino Linotype"/>
              <a:buNone/>
            </a:pPr>
            <a:r>
              <a:rPr lang="en-US" sz="4000">
                <a:solidFill>
                  <a:schemeClr val="lt1"/>
                </a:solidFill>
                <a:latin typeface="Palatino Linotype"/>
                <a:ea typeface="Palatino Linotype"/>
                <a:cs typeface="Palatino Linotype"/>
                <a:sym typeface="Palatino Linotype"/>
              </a:rPr>
              <a:t> Arkansas Artist Registry</a:t>
            </a:r>
            <a:endParaRPr/>
          </a:p>
        </p:txBody>
      </p:sp>
      <p:sp>
        <p:nvSpPr>
          <p:cNvPr id="267" name="Google Shape;267;p23"/>
          <p:cNvSpPr txBox="1"/>
          <p:nvPr/>
        </p:nvSpPr>
        <p:spPr>
          <a:xfrm>
            <a:off x="3352800" y="1676400"/>
            <a:ext cx="4977000" cy="24159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400"/>
              <a:buFont typeface="Arial"/>
              <a:buNone/>
            </a:pPr>
            <a:r>
              <a:rPr lang="en-US" sz="2500">
                <a:solidFill>
                  <a:schemeClr val="lt1"/>
                </a:solidFill>
                <a:latin typeface="Calibri"/>
                <a:ea typeface="Calibri"/>
                <a:cs typeface="Calibri"/>
                <a:sym typeface="Calibri"/>
              </a:rPr>
              <a:t>The Registry gives visual artists a virtual platform to showcase their works for free. Registration is required to submit for Small Works on Paper.</a:t>
            </a:r>
            <a:endParaRPr sz="1500"/>
          </a:p>
          <a:p>
            <a:pPr marL="0" marR="0" lvl="0" indent="0" algn="l" rtl="0">
              <a:lnSpc>
                <a:spcPct val="80000"/>
              </a:lnSpc>
              <a:spcBef>
                <a:spcPts val="200"/>
              </a:spcBef>
              <a:spcAft>
                <a:spcPts val="0"/>
              </a:spcAft>
              <a:buClr>
                <a:schemeClr val="dk1"/>
              </a:buClr>
              <a:buSzPts val="1000"/>
              <a:buFont typeface="Arial"/>
              <a:buNone/>
            </a:pPr>
            <a:endParaRPr sz="1100">
              <a:solidFill>
                <a:schemeClr val="lt1"/>
              </a:solidFill>
              <a:latin typeface="Calibri"/>
              <a:ea typeface="Calibri"/>
              <a:cs typeface="Calibri"/>
              <a:sym typeface="Calibri"/>
            </a:endParaRPr>
          </a:p>
          <a:p>
            <a:pPr marL="0" marR="0" lvl="0" indent="0" algn="l" rtl="0">
              <a:lnSpc>
                <a:spcPct val="80000"/>
              </a:lnSpc>
              <a:spcBef>
                <a:spcPts val="480"/>
              </a:spcBef>
              <a:spcAft>
                <a:spcPts val="0"/>
              </a:spcAft>
              <a:buClr>
                <a:schemeClr val="lt1"/>
              </a:buClr>
              <a:buSzPts val="2400"/>
              <a:buFont typeface="Arial"/>
              <a:buNone/>
            </a:pPr>
            <a:r>
              <a:rPr lang="en-US" sz="2500">
                <a:solidFill>
                  <a:schemeClr val="lt1"/>
                </a:solidFill>
                <a:latin typeface="Calibri"/>
                <a:ea typeface="Calibri"/>
                <a:cs typeface="Calibri"/>
                <a:sym typeface="Calibri"/>
              </a:rPr>
              <a:t>Applications are submitted online.</a:t>
            </a:r>
            <a:endParaRPr sz="2300">
              <a:solidFill>
                <a:schemeClr val="lt1"/>
              </a:solidFill>
              <a:latin typeface="Calibri"/>
              <a:ea typeface="Calibri"/>
              <a:cs typeface="Calibri"/>
              <a:sym typeface="Calibri"/>
            </a:endParaRPr>
          </a:p>
          <a:p>
            <a:pPr marL="342900" marR="0" lvl="0" indent="-203200" algn="l" rtl="0">
              <a:lnSpc>
                <a:spcPct val="80000"/>
              </a:lnSpc>
              <a:spcBef>
                <a:spcPts val="440"/>
              </a:spcBef>
              <a:spcAft>
                <a:spcPts val="0"/>
              </a:spcAft>
              <a:buClr>
                <a:schemeClr val="dk1"/>
              </a:buClr>
              <a:buSzPts val="2200"/>
              <a:buFont typeface="Arial"/>
              <a:buNone/>
            </a:pPr>
            <a:endParaRPr sz="2300">
              <a:solidFill>
                <a:schemeClr val="lt1"/>
              </a:solidFill>
              <a:latin typeface="Calibri"/>
              <a:ea typeface="Calibri"/>
              <a:cs typeface="Calibri"/>
              <a:sym typeface="Calibri"/>
            </a:endParaRPr>
          </a:p>
          <a:p>
            <a:pPr marL="342900" marR="0" lvl="0" indent="-203200" algn="l" rtl="0">
              <a:lnSpc>
                <a:spcPct val="80000"/>
              </a:lnSpc>
              <a:spcBef>
                <a:spcPts val="440"/>
              </a:spcBef>
              <a:spcAft>
                <a:spcPts val="0"/>
              </a:spcAft>
              <a:buClr>
                <a:schemeClr val="dk1"/>
              </a:buClr>
              <a:buSzPts val="2200"/>
              <a:buFont typeface="Arial"/>
              <a:buNone/>
            </a:pPr>
            <a:endParaRPr sz="2300">
              <a:solidFill>
                <a:schemeClr val="lt1"/>
              </a:solidFill>
              <a:latin typeface="Calibri"/>
              <a:ea typeface="Calibri"/>
              <a:cs typeface="Calibri"/>
              <a:sym typeface="Calibri"/>
            </a:endParaRPr>
          </a:p>
          <a:p>
            <a:pPr marL="342900" marR="0" lvl="0" indent="-203200" algn="l" rtl="0">
              <a:lnSpc>
                <a:spcPct val="80000"/>
              </a:lnSpc>
              <a:spcBef>
                <a:spcPts val="440"/>
              </a:spcBef>
              <a:spcAft>
                <a:spcPts val="0"/>
              </a:spcAft>
              <a:buClr>
                <a:schemeClr val="dk1"/>
              </a:buClr>
              <a:buSzPts val="2200"/>
              <a:buFont typeface="Arial"/>
              <a:buNone/>
            </a:pPr>
            <a:endParaRPr sz="2300">
              <a:solidFill>
                <a:schemeClr val="lt1"/>
              </a:solidFill>
              <a:latin typeface="Calibri"/>
              <a:ea typeface="Calibri"/>
              <a:cs typeface="Calibri"/>
              <a:sym typeface="Calibri"/>
            </a:endParaRPr>
          </a:p>
        </p:txBody>
      </p:sp>
      <p:pic>
        <p:nvPicPr>
          <p:cNvPr id="268" name="Google Shape;268;p23"/>
          <p:cNvPicPr preferRelativeResize="0"/>
          <p:nvPr/>
        </p:nvPicPr>
        <p:blipFill rotWithShape="1">
          <a:blip r:embed="rId3">
            <a:alphaModFix/>
          </a:blip>
          <a:srcRect t="14892" b="1235"/>
          <a:stretch/>
        </p:blipFill>
        <p:spPr>
          <a:xfrm>
            <a:off x="689151" y="4034380"/>
            <a:ext cx="2296675" cy="2568371"/>
          </a:xfrm>
          <a:prstGeom prst="rect">
            <a:avLst/>
          </a:prstGeom>
          <a:solidFill>
            <a:srgbClr val="ECECEC"/>
          </a:solidFill>
          <a:ln w="9525" cap="sq" cmpd="sng">
            <a:solidFill>
              <a:schemeClr val="lt1"/>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69" name="Google Shape;269;p23"/>
          <p:cNvPicPr preferRelativeResize="0"/>
          <p:nvPr/>
        </p:nvPicPr>
        <p:blipFill rotWithShape="1">
          <a:blip r:embed="rId4">
            <a:alphaModFix/>
          </a:blip>
          <a:srcRect/>
          <a:stretch/>
        </p:blipFill>
        <p:spPr>
          <a:xfrm>
            <a:off x="4356650" y="4218574"/>
            <a:ext cx="3669900" cy="2416050"/>
          </a:xfrm>
          <a:prstGeom prst="rect">
            <a:avLst/>
          </a:prstGeom>
          <a:noFill/>
          <a:ln w="9525" cap="flat" cmpd="sng">
            <a:solidFill>
              <a:schemeClr val="lt1"/>
            </a:solidFill>
            <a:prstDash val="solid"/>
            <a:round/>
            <a:headEnd type="none" w="sm" len="sm"/>
            <a:tailEnd type="none" w="sm" len="sm"/>
          </a:ln>
        </p:spPr>
      </p:pic>
      <p:pic>
        <p:nvPicPr>
          <p:cNvPr id="270" name="Google Shape;270;p23"/>
          <p:cNvPicPr preferRelativeResize="0"/>
          <p:nvPr/>
        </p:nvPicPr>
        <p:blipFill rotWithShape="1">
          <a:blip r:embed="rId5">
            <a:alphaModFix/>
          </a:blip>
          <a:srcRect/>
          <a:stretch/>
        </p:blipFill>
        <p:spPr>
          <a:xfrm>
            <a:off x="689146" y="1923169"/>
            <a:ext cx="2296684" cy="18288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F1993"/>
        </a:solidFill>
        <a:effectLst/>
      </p:bgPr>
    </p:bg>
    <p:spTree>
      <p:nvGrpSpPr>
        <p:cNvPr id="1" name="Shape 275"/>
        <p:cNvGrpSpPr/>
        <p:nvPr/>
      </p:nvGrpSpPr>
      <p:grpSpPr>
        <a:xfrm>
          <a:off x="0" y="0"/>
          <a:ext cx="0" cy="0"/>
          <a:chOff x="0" y="0"/>
          <a:chExt cx="0" cy="0"/>
        </a:xfrm>
      </p:grpSpPr>
      <p:pic>
        <p:nvPicPr>
          <p:cNvPr id="276" name="Google Shape;276;g22c9fb014a6_1_0"/>
          <p:cNvPicPr preferRelativeResize="0"/>
          <p:nvPr/>
        </p:nvPicPr>
        <p:blipFill>
          <a:blip r:embed="rId3">
            <a:alphaModFix/>
          </a:blip>
          <a:stretch>
            <a:fillRect/>
          </a:stretch>
        </p:blipFill>
        <p:spPr>
          <a:xfrm>
            <a:off x="0" y="0"/>
            <a:ext cx="9143997" cy="4571999"/>
          </a:xfrm>
          <a:prstGeom prst="rect">
            <a:avLst/>
          </a:prstGeom>
          <a:noFill/>
          <a:ln>
            <a:noFill/>
          </a:ln>
        </p:spPr>
      </p:pic>
      <p:pic>
        <p:nvPicPr>
          <p:cNvPr id="277" name="Google Shape;277;g22c9fb014a6_1_0"/>
          <p:cNvPicPr preferRelativeResize="0"/>
          <p:nvPr/>
        </p:nvPicPr>
        <p:blipFill>
          <a:blip r:embed="rId4">
            <a:alphaModFix/>
          </a:blip>
          <a:stretch>
            <a:fillRect/>
          </a:stretch>
        </p:blipFill>
        <p:spPr>
          <a:xfrm>
            <a:off x="152400" y="4724399"/>
            <a:ext cx="2639481" cy="1981201"/>
          </a:xfrm>
          <a:prstGeom prst="rect">
            <a:avLst/>
          </a:prstGeom>
          <a:noFill/>
          <a:ln>
            <a:noFill/>
          </a:ln>
        </p:spPr>
      </p:pic>
      <p:pic>
        <p:nvPicPr>
          <p:cNvPr id="278" name="Google Shape;278;g22c9fb014a6_1_0"/>
          <p:cNvPicPr preferRelativeResize="0"/>
          <p:nvPr/>
        </p:nvPicPr>
        <p:blipFill>
          <a:blip r:embed="rId5">
            <a:alphaModFix/>
          </a:blip>
          <a:stretch>
            <a:fillRect/>
          </a:stretch>
        </p:blipFill>
        <p:spPr>
          <a:xfrm>
            <a:off x="2944281" y="4724399"/>
            <a:ext cx="2992256" cy="1981201"/>
          </a:xfrm>
          <a:prstGeom prst="rect">
            <a:avLst/>
          </a:prstGeom>
          <a:noFill/>
          <a:ln>
            <a:noFill/>
          </a:ln>
        </p:spPr>
      </p:pic>
      <p:pic>
        <p:nvPicPr>
          <p:cNvPr id="279" name="Google Shape;279;g22c9fb014a6_1_0"/>
          <p:cNvPicPr preferRelativeResize="0"/>
          <p:nvPr/>
        </p:nvPicPr>
        <p:blipFill>
          <a:blip r:embed="rId6">
            <a:alphaModFix/>
          </a:blip>
          <a:stretch>
            <a:fillRect/>
          </a:stretch>
        </p:blipFill>
        <p:spPr>
          <a:xfrm>
            <a:off x="6088937" y="4724399"/>
            <a:ext cx="2902666" cy="19218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a:stretch/>
        </p:blipFill>
        <p:spPr>
          <a:xfrm>
            <a:off x="-12590" y="-88697"/>
            <a:ext cx="9169179" cy="7035394"/>
          </a:xfrm>
          <a:prstGeom prst="rect">
            <a:avLst/>
          </a:prstGeom>
          <a:noFill/>
          <a:ln>
            <a:noFill/>
          </a:ln>
        </p:spPr>
      </p:pic>
      <p:pic>
        <p:nvPicPr>
          <p:cNvPr id="100" name="Google Shape;100;p2"/>
          <p:cNvPicPr preferRelativeResize="0"/>
          <p:nvPr/>
        </p:nvPicPr>
        <p:blipFill rotWithShape="1">
          <a:blip r:embed="rId4">
            <a:alphaModFix/>
          </a:blip>
          <a:srcRect l="2586" t="13820" r="3794" b="79353"/>
          <a:stretch/>
        </p:blipFill>
        <p:spPr>
          <a:xfrm>
            <a:off x="1" y="0"/>
            <a:ext cx="9144000" cy="533400"/>
          </a:xfrm>
          <a:prstGeom prst="rect">
            <a:avLst/>
          </a:prstGeom>
          <a:noFill/>
          <a:ln>
            <a:noFill/>
          </a:ln>
        </p:spPr>
      </p:pic>
      <p:sp>
        <p:nvSpPr>
          <p:cNvPr id="101" name="Google Shape;101;p2"/>
          <p:cNvSpPr/>
          <p:nvPr/>
        </p:nvSpPr>
        <p:spPr>
          <a:xfrm>
            <a:off x="6477000" y="-21772"/>
            <a:ext cx="2819400" cy="555171"/>
          </a:xfrm>
          <a:prstGeom prst="rect">
            <a:avLst/>
          </a:prstGeom>
          <a:solidFill>
            <a:srgbClr val="1612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txBox="1"/>
          <p:nvPr/>
        </p:nvSpPr>
        <p:spPr>
          <a:xfrm>
            <a:off x="1066801" y="7924800"/>
            <a:ext cx="7010400" cy="763587"/>
          </a:xfrm>
          <a:prstGeom prst="rect">
            <a:avLst/>
          </a:prstGeom>
          <a:noFill/>
          <a:ln>
            <a:noFill/>
          </a:ln>
        </p:spPr>
        <p:txBody>
          <a:bodyPr spcFirstLastPara="1" wrap="square" lIns="91425" tIns="45700" rIns="91425" bIns="45700" anchor="ctr" anchorCtr="0">
            <a:normAutofit fontScale="40000" lnSpcReduction="20000"/>
          </a:bodyPr>
          <a:lstStyle/>
          <a:p>
            <a:pPr marL="0" marR="0" lvl="0" indent="0" algn="ctr" rtl="0">
              <a:spcBef>
                <a:spcPts val="0"/>
              </a:spcBef>
              <a:spcAft>
                <a:spcPts val="0"/>
              </a:spcAft>
              <a:buClr>
                <a:schemeClr val="lt1"/>
              </a:buClr>
              <a:buSzPct val="100000"/>
              <a:buFont typeface="Calibri"/>
              <a:buNone/>
            </a:pPr>
            <a:r>
              <a:rPr lang="en-US" sz="4400">
                <a:solidFill>
                  <a:schemeClr val="lt1"/>
                </a:solidFill>
                <a:latin typeface="Calibri"/>
                <a:ea typeface="Calibri"/>
                <a:cs typeface="Calibri"/>
                <a:sym typeface="Calibri"/>
              </a:rPr>
              <a:t/>
            </a:r>
            <a:br>
              <a:rPr lang="en-US" sz="4400">
                <a:solidFill>
                  <a:schemeClr val="lt1"/>
                </a:solidFill>
                <a:latin typeface="Calibri"/>
                <a:ea typeface="Calibri"/>
                <a:cs typeface="Calibri"/>
                <a:sym typeface="Calibri"/>
              </a:rPr>
            </a:br>
            <a:r>
              <a:rPr lang="en-US" sz="4000">
                <a:solidFill>
                  <a:schemeClr val="lt1"/>
                </a:solidFill>
                <a:latin typeface="Calibri"/>
                <a:ea typeface="Calibri"/>
                <a:cs typeface="Calibri"/>
                <a:sym typeface="Calibri"/>
              </a:rPr>
              <a:t>Vision Statement: </a:t>
            </a:r>
            <a:r>
              <a:rPr lang="en-US" sz="4400">
                <a:solidFill>
                  <a:schemeClr val="lt1"/>
                </a:solidFill>
                <a:latin typeface="Calibri"/>
                <a:ea typeface="Calibri"/>
                <a:cs typeface="Calibri"/>
                <a:sym typeface="Calibri"/>
              </a:rPr>
              <a:t/>
            </a:r>
            <a:br>
              <a:rPr lang="en-US" sz="4400">
                <a:solidFill>
                  <a:schemeClr val="lt1"/>
                </a:solidFill>
                <a:latin typeface="Calibri"/>
                <a:ea typeface="Calibri"/>
                <a:cs typeface="Calibri"/>
                <a:sym typeface="Calibri"/>
              </a:rPr>
            </a:br>
            <a:endParaRPr sz="4400">
              <a:solidFill>
                <a:schemeClr val="lt1"/>
              </a:solidFill>
              <a:latin typeface="Calibri"/>
              <a:ea typeface="Calibri"/>
              <a:cs typeface="Calibri"/>
              <a:sym typeface="Calibri"/>
            </a:endParaRPr>
          </a:p>
        </p:txBody>
      </p:sp>
      <p:sp>
        <p:nvSpPr>
          <p:cNvPr id="103" name="Google Shape;103;p2"/>
          <p:cNvSpPr/>
          <p:nvPr/>
        </p:nvSpPr>
        <p:spPr>
          <a:xfrm>
            <a:off x="-409699" y="2758929"/>
            <a:ext cx="10058399" cy="1965471"/>
          </a:xfrm>
          <a:prstGeom prst="rect">
            <a:avLst/>
          </a:prstGeom>
          <a:solidFill>
            <a:srgbClr val="9999FF">
              <a:alpha val="84705"/>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2"/>
          <p:cNvSpPr/>
          <p:nvPr/>
        </p:nvSpPr>
        <p:spPr>
          <a:xfrm>
            <a:off x="304801" y="2975759"/>
            <a:ext cx="8153400" cy="1672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chemeClr val="dk1"/>
                </a:solidFill>
                <a:latin typeface="Calibri"/>
                <a:ea typeface="Calibri"/>
                <a:cs typeface="Calibri"/>
                <a:sym typeface="Calibri"/>
              </a:rPr>
              <a:t>The Arkansas Arts Council will advance and empower the arts for the benefit of all Arkansans. </a:t>
            </a:r>
            <a:endParaRPr/>
          </a:p>
        </p:txBody>
      </p:sp>
      <p:sp>
        <p:nvSpPr>
          <p:cNvPr id="105" name="Google Shape;105;p2"/>
          <p:cNvSpPr/>
          <p:nvPr/>
        </p:nvSpPr>
        <p:spPr>
          <a:xfrm>
            <a:off x="-381000" y="1395725"/>
            <a:ext cx="9829800" cy="1042675"/>
          </a:xfrm>
          <a:prstGeom prst="rect">
            <a:avLst/>
          </a:prstGeom>
          <a:solidFill>
            <a:srgbClr val="6600CC"/>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2"/>
          <p:cNvSpPr txBox="1"/>
          <p:nvPr/>
        </p:nvSpPr>
        <p:spPr>
          <a:xfrm>
            <a:off x="381000" y="1551057"/>
            <a:ext cx="99059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lt1"/>
                </a:solidFill>
                <a:latin typeface="Palatino Linotype"/>
                <a:ea typeface="Palatino Linotype"/>
                <a:cs typeface="Palatino Linotype"/>
                <a:sym typeface="Palatino Linotype"/>
              </a:rPr>
              <a:t>Mission Statement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7"/>
          <p:cNvSpPr/>
          <p:nvPr/>
        </p:nvSpPr>
        <p:spPr>
          <a:xfrm>
            <a:off x="1" y="533400"/>
            <a:ext cx="9144000" cy="70104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5" name="Google Shape;285;p27"/>
          <p:cNvPicPr preferRelativeResize="0"/>
          <p:nvPr/>
        </p:nvPicPr>
        <p:blipFill rotWithShape="1">
          <a:blip r:embed="rId3">
            <a:alphaModFix/>
          </a:blip>
          <a:srcRect l="2586" t="13820" r="3794" b="62086"/>
          <a:stretch/>
        </p:blipFill>
        <p:spPr>
          <a:xfrm>
            <a:off x="1" y="0"/>
            <a:ext cx="9144000" cy="1882588"/>
          </a:xfrm>
          <a:prstGeom prst="rect">
            <a:avLst/>
          </a:prstGeom>
          <a:noFill/>
          <a:ln>
            <a:noFill/>
          </a:ln>
        </p:spPr>
      </p:pic>
      <p:sp>
        <p:nvSpPr>
          <p:cNvPr id="286" name="Google Shape;286;p27"/>
          <p:cNvSpPr/>
          <p:nvPr/>
        </p:nvSpPr>
        <p:spPr>
          <a:xfrm>
            <a:off x="6477000" y="76200"/>
            <a:ext cx="2438400" cy="457200"/>
          </a:xfrm>
          <a:prstGeom prst="rect">
            <a:avLst/>
          </a:prstGeom>
          <a:solidFill>
            <a:srgbClr val="1612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27"/>
          <p:cNvSpPr/>
          <p:nvPr/>
        </p:nvSpPr>
        <p:spPr>
          <a:xfrm>
            <a:off x="4018802" y="5052536"/>
            <a:ext cx="4572000" cy="10158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1100 North Street</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Little Rock, AR 72201</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Phone: 501-324-9150</a:t>
            </a:r>
            <a:endParaRPr/>
          </a:p>
        </p:txBody>
      </p:sp>
      <p:pic>
        <p:nvPicPr>
          <p:cNvPr id="288" name="Google Shape;288;p27" descr="T:\ArtsGraphics\Logos\AAC High-Res\AAC_horiz_2color-transparent-HR.png"/>
          <p:cNvPicPr preferRelativeResize="0"/>
          <p:nvPr/>
        </p:nvPicPr>
        <p:blipFill rotWithShape="1">
          <a:blip r:embed="rId4">
            <a:alphaModFix/>
          </a:blip>
          <a:srcRect/>
          <a:stretch/>
        </p:blipFill>
        <p:spPr>
          <a:xfrm>
            <a:off x="5012125" y="4001588"/>
            <a:ext cx="2788218" cy="791737"/>
          </a:xfrm>
          <a:prstGeom prst="rect">
            <a:avLst/>
          </a:prstGeom>
          <a:noFill/>
          <a:ln>
            <a:noFill/>
          </a:ln>
        </p:spPr>
      </p:pic>
      <p:pic>
        <p:nvPicPr>
          <p:cNvPr id="289" name="Google Shape;289;p27"/>
          <p:cNvPicPr preferRelativeResize="0"/>
          <p:nvPr/>
        </p:nvPicPr>
        <p:blipFill>
          <a:blip r:embed="rId5">
            <a:alphaModFix/>
          </a:blip>
          <a:stretch>
            <a:fillRect/>
          </a:stretch>
        </p:blipFill>
        <p:spPr>
          <a:xfrm>
            <a:off x="333200" y="2245876"/>
            <a:ext cx="4386201" cy="4382826"/>
          </a:xfrm>
          <a:prstGeom prst="rect">
            <a:avLst/>
          </a:prstGeom>
          <a:noFill/>
          <a:ln>
            <a:noFill/>
          </a:ln>
        </p:spPr>
      </p:pic>
      <p:pic>
        <p:nvPicPr>
          <p:cNvPr id="290" name="Google Shape;290;p27"/>
          <p:cNvPicPr preferRelativeResize="0"/>
          <p:nvPr/>
        </p:nvPicPr>
        <p:blipFill>
          <a:blip r:embed="rId6">
            <a:alphaModFix/>
          </a:blip>
          <a:stretch>
            <a:fillRect/>
          </a:stretch>
        </p:blipFill>
        <p:spPr>
          <a:xfrm>
            <a:off x="4204600" y="2245875"/>
            <a:ext cx="4386200" cy="1431008"/>
          </a:xfrm>
          <a:prstGeom prst="rect">
            <a:avLst/>
          </a:prstGeom>
          <a:noFill/>
          <a:ln>
            <a:noFill/>
          </a:ln>
        </p:spPr>
      </p:pic>
      <p:sp>
        <p:nvSpPr>
          <p:cNvPr id="291" name="Google Shape;291;p27"/>
          <p:cNvSpPr/>
          <p:nvPr/>
        </p:nvSpPr>
        <p:spPr>
          <a:xfrm>
            <a:off x="1" y="6324600"/>
            <a:ext cx="914399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a:solidFill>
                  <a:schemeClr val="dk1"/>
                </a:solidFill>
                <a:latin typeface="Calibri"/>
                <a:ea typeface="Calibri"/>
                <a:cs typeface="Calibri"/>
                <a:sym typeface="Calibri"/>
              </a:rPr>
              <a:t>www.</a:t>
            </a:r>
            <a:r>
              <a:rPr lang="en-US" sz="3200" b="1" i="1">
                <a:solidFill>
                  <a:schemeClr val="dk1"/>
                </a:solidFill>
                <a:latin typeface="Calibri"/>
                <a:ea typeface="Calibri"/>
                <a:cs typeface="Calibri"/>
                <a:sym typeface="Calibri"/>
              </a:rPr>
              <a:t>arkansasarts</a:t>
            </a:r>
            <a:r>
              <a:rPr lang="en-US" sz="3200" i="1">
                <a:solidFill>
                  <a:schemeClr val="dk1"/>
                </a:solidFill>
                <a:latin typeface="Calibri"/>
                <a:ea typeface="Calibri"/>
                <a:cs typeface="Calibri"/>
                <a:sym typeface="Calibri"/>
              </a:rPr>
              <a:t>.org</a:t>
            </a:r>
            <a:endParaRPr sz="3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1" y="0"/>
            <a:ext cx="9144000" cy="7010400"/>
          </a:xfrm>
          <a:prstGeom prst="rect">
            <a:avLst/>
          </a:prstGeom>
          <a:solidFill>
            <a:srgbClr val="1F199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800">
              <a:solidFill>
                <a:schemeClr val="lt1"/>
              </a:solidFill>
              <a:latin typeface="Calibri"/>
              <a:ea typeface="Calibri"/>
              <a:cs typeface="Calibri"/>
              <a:sym typeface="Calibri"/>
            </a:endParaRPr>
          </a:p>
        </p:txBody>
      </p:sp>
      <p:sp>
        <p:nvSpPr>
          <p:cNvPr id="112" name="Google Shape;112;p3"/>
          <p:cNvSpPr txBox="1"/>
          <p:nvPr/>
        </p:nvSpPr>
        <p:spPr>
          <a:xfrm>
            <a:off x="228600" y="1676400"/>
            <a:ext cx="8610600" cy="5029200"/>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90000"/>
              </a:lnSpc>
              <a:spcBef>
                <a:spcPts val="0"/>
              </a:spcBef>
              <a:spcAft>
                <a:spcPts val="0"/>
              </a:spcAft>
              <a:buClr>
                <a:schemeClr val="lt1"/>
              </a:buClr>
              <a:buSzPct val="100000"/>
              <a:buFont typeface="Noto Sans Symbols"/>
              <a:buNone/>
            </a:pPr>
            <a:r>
              <a:rPr lang="en-US" sz="2600">
                <a:solidFill>
                  <a:schemeClr val="lt1"/>
                </a:solidFill>
                <a:latin typeface="Palatino Linotype"/>
                <a:ea typeface="Palatino Linotype"/>
                <a:cs typeface="Palatino Linotype"/>
                <a:sym typeface="Palatino Linotype"/>
              </a:rPr>
              <a:t>  </a:t>
            </a:r>
            <a:r>
              <a:rPr lang="en-US" sz="2600" u="sng">
                <a:solidFill>
                  <a:schemeClr val="lt1"/>
                </a:solidFill>
                <a:latin typeface="Palatino Linotype"/>
                <a:ea typeface="Palatino Linotype"/>
                <a:cs typeface="Palatino Linotype"/>
                <a:sym typeface="Palatino Linotype"/>
              </a:rPr>
              <a:t>Operational Support</a:t>
            </a:r>
            <a:r>
              <a:rPr lang="en-US" sz="2600" b="1">
                <a:solidFill>
                  <a:schemeClr val="lt1"/>
                </a:solidFill>
                <a:latin typeface="Palatino Linotype"/>
                <a:ea typeface="Palatino Linotype"/>
                <a:cs typeface="Palatino Linotype"/>
                <a:sym typeface="Palatino Linotype"/>
              </a:rPr>
              <a:t>	    </a:t>
            </a:r>
            <a:r>
              <a:rPr lang="en-US" sz="2600">
                <a:solidFill>
                  <a:schemeClr val="lt1"/>
                </a:solidFill>
                <a:latin typeface="Calibri"/>
                <a:ea typeface="Calibri"/>
                <a:cs typeface="Calibri"/>
                <a:sym typeface="Calibri"/>
              </a:rPr>
              <a:t>General Operating Support</a:t>
            </a:r>
            <a:endParaRPr/>
          </a:p>
          <a:p>
            <a:pPr marL="0" marR="0" lvl="0" indent="0" algn="l" rtl="0">
              <a:lnSpc>
                <a:spcPct val="90000"/>
              </a:lnSpc>
              <a:spcBef>
                <a:spcPts val="481"/>
              </a:spcBef>
              <a:spcAft>
                <a:spcPts val="0"/>
              </a:spcAft>
              <a:buClr>
                <a:schemeClr val="lt1"/>
              </a:buClr>
              <a:buSzPct val="100000"/>
              <a:buFont typeface="Arial"/>
              <a:buNone/>
            </a:pPr>
            <a:r>
              <a:rPr lang="en-US" sz="2600">
                <a:solidFill>
                  <a:schemeClr val="lt1"/>
                </a:solidFill>
                <a:latin typeface="Calibri"/>
                <a:ea typeface="Calibri"/>
                <a:cs typeface="Calibri"/>
                <a:sym typeface="Calibri"/>
              </a:rPr>
              <a:t>				</a:t>
            </a:r>
            <a:endParaRPr/>
          </a:p>
          <a:p>
            <a:pPr marL="0" marR="0" lvl="0" indent="0" algn="l" rtl="0">
              <a:lnSpc>
                <a:spcPct val="90000"/>
              </a:lnSpc>
              <a:spcBef>
                <a:spcPts val="481"/>
              </a:spcBef>
              <a:spcAft>
                <a:spcPts val="0"/>
              </a:spcAft>
              <a:buClr>
                <a:schemeClr val="lt1"/>
              </a:buClr>
              <a:buSzPct val="100000"/>
              <a:buFont typeface="Noto Sans Symbols"/>
              <a:buNone/>
            </a:pPr>
            <a:r>
              <a:rPr lang="en-US" sz="2600" b="1">
                <a:solidFill>
                  <a:schemeClr val="lt1"/>
                </a:solidFill>
                <a:latin typeface="Palatino Linotype"/>
                <a:ea typeface="Palatino Linotype"/>
                <a:cs typeface="Palatino Linotype"/>
                <a:sym typeface="Palatino Linotype"/>
              </a:rPr>
              <a:t>  </a:t>
            </a:r>
            <a:r>
              <a:rPr lang="en-US" sz="2600" u="sng">
                <a:solidFill>
                  <a:schemeClr val="lt1"/>
                </a:solidFill>
                <a:latin typeface="Palatino Linotype"/>
                <a:ea typeface="Palatino Linotype"/>
                <a:cs typeface="Palatino Linotype"/>
                <a:sym typeface="Palatino Linotype"/>
              </a:rPr>
              <a:t>Arts In Education</a:t>
            </a:r>
            <a:r>
              <a:rPr lang="en-US" sz="2600">
                <a:solidFill>
                  <a:schemeClr val="lt1"/>
                </a:solidFill>
                <a:latin typeface="Palatino Linotype"/>
                <a:ea typeface="Palatino Linotype"/>
                <a:cs typeface="Palatino Linotype"/>
                <a:sym typeface="Palatino Linotype"/>
              </a:rPr>
              <a:t> </a:t>
            </a:r>
            <a:r>
              <a:rPr lang="en-US" sz="2600" b="1">
                <a:solidFill>
                  <a:schemeClr val="lt1"/>
                </a:solidFill>
                <a:latin typeface="Palatino Linotype"/>
                <a:ea typeface="Palatino Linotype"/>
                <a:cs typeface="Palatino Linotype"/>
                <a:sym typeface="Palatino Linotype"/>
              </a:rPr>
              <a:t>	</a:t>
            </a:r>
            <a:endParaRPr sz="2600" b="1">
              <a:solidFill>
                <a:schemeClr val="lt1"/>
              </a:solidFill>
              <a:latin typeface="Palatino Linotype"/>
              <a:ea typeface="Palatino Linotype"/>
              <a:cs typeface="Palatino Linotype"/>
              <a:sym typeface="Palatino Linotype"/>
            </a:endParaRPr>
          </a:p>
          <a:p>
            <a:pPr marL="0" marR="0" lvl="0" indent="0" algn="l" rtl="0">
              <a:lnSpc>
                <a:spcPct val="90000"/>
              </a:lnSpc>
              <a:spcBef>
                <a:spcPts val="481"/>
              </a:spcBef>
              <a:spcAft>
                <a:spcPts val="0"/>
              </a:spcAft>
              <a:buClr>
                <a:schemeClr val="lt1"/>
              </a:buClr>
              <a:buSzPct val="100000"/>
              <a:buFont typeface="Noto Sans Symbols"/>
              <a:buNone/>
            </a:pPr>
            <a:r>
              <a:rPr lang="en-US" sz="2600" b="1">
                <a:solidFill>
                  <a:schemeClr val="lt1"/>
                </a:solidFill>
                <a:latin typeface="Palatino Linotype"/>
                <a:ea typeface="Palatino Linotype"/>
                <a:cs typeface="Palatino Linotype"/>
                <a:sym typeface="Palatino Linotype"/>
              </a:rPr>
              <a:t>	   </a:t>
            </a:r>
            <a:endParaRPr sz="2600" b="1">
              <a:solidFill>
                <a:schemeClr val="lt1"/>
              </a:solidFill>
              <a:latin typeface="Palatino Linotype"/>
              <a:ea typeface="Palatino Linotype"/>
              <a:cs typeface="Palatino Linotype"/>
              <a:sym typeface="Palatino Linotype"/>
            </a:endParaRPr>
          </a:p>
          <a:p>
            <a:pPr marL="1371600" marR="0" lvl="0" indent="457200" algn="l" rtl="0">
              <a:lnSpc>
                <a:spcPct val="90000"/>
              </a:lnSpc>
              <a:spcBef>
                <a:spcPts val="481"/>
              </a:spcBef>
              <a:spcAft>
                <a:spcPts val="0"/>
              </a:spcAft>
              <a:buClr>
                <a:schemeClr val="lt1"/>
              </a:buClr>
              <a:buSzPct val="100000"/>
              <a:buFont typeface="Noto Sans Symbols"/>
              <a:buNone/>
            </a:pPr>
            <a:r>
              <a:rPr lang="en-US" sz="2600" b="1">
                <a:solidFill>
                  <a:schemeClr val="lt1"/>
                </a:solidFill>
                <a:latin typeface="Palatino Linotype"/>
                <a:ea typeface="Palatino Linotype"/>
                <a:cs typeface="Palatino Linotype"/>
                <a:sym typeface="Palatino Linotype"/>
              </a:rPr>
              <a:t>    </a:t>
            </a:r>
            <a:r>
              <a:rPr lang="en-US" sz="2600">
                <a:solidFill>
                  <a:schemeClr val="lt1"/>
                </a:solidFill>
                <a:latin typeface="Calibri"/>
                <a:ea typeface="Calibri"/>
                <a:cs typeface="Calibri"/>
                <a:sym typeface="Calibri"/>
              </a:rPr>
              <a:t>In-School Residencies</a:t>
            </a:r>
            <a:endParaRPr/>
          </a:p>
          <a:p>
            <a:pPr marL="0" marR="0" lvl="0" indent="0" algn="l" rtl="0">
              <a:lnSpc>
                <a:spcPct val="90000"/>
              </a:lnSpc>
              <a:spcBef>
                <a:spcPts val="481"/>
              </a:spcBef>
              <a:spcAft>
                <a:spcPts val="0"/>
              </a:spcAft>
              <a:buClr>
                <a:schemeClr val="lt1"/>
              </a:buClr>
              <a:buSzPct val="100000"/>
              <a:buFont typeface="Arial"/>
              <a:buNone/>
            </a:pPr>
            <a:r>
              <a:rPr lang="en-US" sz="2600">
                <a:solidFill>
                  <a:schemeClr val="lt1"/>
                </a:solidFill>
                <a:latin typeface="Calibri"/>
                <a:ea typeface="Calibri"/>
                <a:cs typeface="Calibri"/>
                <a:sym typeface="Calibri"/>
              </a:rPr>
              <a:t>				     After-School/Summer Residencies</a:t>
            </a:r>
            <a:endParaRPr/>
          </a:p>
          <a:p>
            <a:pPr marL="0" marR="0" lvl="0" indent="0" algn="l" rtl="0">
              <a:lnSpc>
                <a:spcPct val="90000"/>
              </a:lnSpc>
              <a:spcBef>
                <a:spcPts val="481"/>
              </a:spcBef>
              <a:spcAft>
                <a:spcPts val="0"/>
              </a:spcAft>
              <a:buClr>
                <a:schemeClr val="lt1"/>
              </a:buClr>
              <a:buSzPct val="100000"/>
              <a:buFont typeface="Arial"/>
              <a:buNone/>
            </a:pPr>
            <a:r>
              <a:rPr lang="en-US" sz="2600">
                <a:solidFill>
                  <a:schemeClr val="lt1"/>
                </a:solidFill>
                <a:latin typeface="Calibri"/>
                <a:ea typeface="Calibri"/>
                <a:cs typeface="Calibri"/>
                <a:sym typeface="Calibri"/>
              </a:rPr>
              <a:t>				     Arts Curriculum Projects </a:t>
            </a:r>
            <a:endParaRPr/>
          </a:p>
          <a:p>
            <a:pPr marL="0" marR="0" lvl="0" indent="0" algn="l" rtl="0">
              <a:lnSpc>
                <a:spcPct val="90000"/>
              </a:lnSpc>
              <a:spcBef>
                <a:spcPts val="481"/>
              </a:spcBef>
              <a:spcAft>
                <a:spcPts val="0"/>
              </a:spcAft>
              <a:buClr>
                <a:schemeClr val="lt1"/>
              </a:buClr>
              <a:buSzPct val="100000"/>
              <a:buFont typeface="Arial"/>
              <a:buNone/>
            </a:pPr>
            <a:r>
              <a:rPr lang="en-US" sz="2600">
                <a:solidFill>
                  <a:schemeClr val="lt1"/>
                </a:solidFill>
                <a:latin typeface="Calibri"/>
                <a:ea typeface="Calibri"/>
                <a:cs typeface="Calibri"/>
                <a:sym typeface="Calibri"/>
              </a:rPr>
              <a:t>				     AIE Mini-Grants</a:t>
            </a:r>
            <a:endParaRPr/>
          </a:p>
          <a:p>
            <a:pPr marL="0" marR="0" lvl="0" indent="0" algn="l" rtl="0">
              <a:lnSpc>
                <a:spcPct val="90000"/>
              </a:lnSpc>
              <a:spcBef>
                <a:spcPts val="481"/>
              </a:spcBef>
              <a:spcAft>
                <a:spcPts val="0"/>
              </a:spcAft>
              <a:buClr>
                <a:schemeClr val="lt1"/>
              </a:buClr>
              <a:buSzPct val="100000"/>
              <a:buFont typeface="Arial"/>
              <a:buNone/>
            </a:pPr>
            <a:r>
              <a:rPr lang="en-US" sz="2600">
                <a:solidFill>
                  <a:schemeClr val="lt1"/>
                </a:solidFill>
                <a:latin typeface="Calibri"/>
                <a:ea typeface="Calibri"/>
                <a:cs typeface="Calibri"/>
                <a:sym typeface="Calibri"/>
              </a:rPr>
              <a:t>				     Arts for Life-Long Learning</a:t>
            </a:r>
            <a:endParaRPr/>
          </a:p>
          <a:p>
            <a:pPr marL="0" marR="0" lvl="0" indent="0" algn="l" rtl="0">
              <a:lnSpc>
                <a:spcPct val="90000"/>
              </a:lnSpc>
              <a:spcBef>
                <a:spcPts val="481"/>
              </a:spcBef>
              <a:spcAft>
                <a:spcPts val="0"/>
              </a:spcAft>
              <a:buClr>
                <a:schemeClr val="lt1"/>
              </a:buClr>
              <a:buSzPct val="100000"/>
              <a:buFont typeface="Arial"/>
              <a:buNone/>
            </a:pPr>
            <a:r>
              <a:rPr lang="en-US" sz="2600">
                <a:solidFill>
                  <a:schemeClr val="lt1"/>
                </a:solidFill>
                <a:latin typeface="Calibri"/>
                <a:ea typeface="Calibri"/>
                <a:cs typeface="Calibri"/>
                <a:sym typeface="Calibri"/>
              </a:rPr>
              <a:t>				</a:t>
            </a:r>
            <a:endParaRPr/>
          </a:p>
          <a:p>
            <a:pPr marL="0" marR="0" lvl="0" indent="0" algn="l" rtl="0">
              <a:lnSpc>
                <a:spcPct val="90000"/>
              </a:lnSpc>
              <a:spcBef>
                <a:spcPts val="481"/>
              </a:spcBef>
              <a:spcAft>
                <a:spcPts val="0"/>
              </a:spcAft>
              <a:buClr>
                <a:schemeClr val="lt1"/>
              </a:buClr>
              <a:buSzPct val="100000"/>
              <a:buFont typeface="Noto Sans Symbols"/>
              <a:buNone/>
            </a:pPr>
            <a:r>
              <a:rPr lang="en-US" sz="2600" b="1">
                <a:solidFill>
                  <a:schemeClr val="lt1"/>
                </a:solidFill>
                <a:latin typeface="Palatino Linotype"/>
                <a:ea typeface="Palatino Linotype"/>
                <a:cs typeface="Palatino Linotype"/>
                <a:sym typeface="Palatino Linotype"/>
              </a:rPr>
              <a:t>  </a:t>
            </a:r>
            <a:r>
              <a:rPr lang="en-US" sz="2600" u="sng">
                <a:solidFill>
                  <a:schemeClr val="lt1"/>
                </a:solidFill>
                <a:latin typeface="Palatino Linotype"/>
                <a:ea typeface="Palatino Linotype"/>
                <a:cs typeface="Palatino Linotype"/>
                <a:sym typeface="Palatino Linotype"/>
              </a:rPr>
              <a:t>Program Support</a:t>
            </a:r>
            <a:r>
              <a:rPr lang="en-US" sz="2600" b="1">
                <a:solidFill>
                  <a:schemeClr val="lt1"/>
                </a:solidFill>
                <a:latin typeface="Palatino Linotype"/>
                <a:ea typeface="Palatino Linotype"/>
                <a:cs typeface="Palatino Linotype"/>
                <a:sym typeface="Palatino Linotype"/>
              </a:rPr>
              <a:t>	     	</a:t>
            </a:r>
            <a:endParaRPr sz="2600" b="1">
              <a:solidFill>
                <a:schemeClr val="lt1"/>
              </a:solidFill>
              <a:latin typeface="Palatino Linotype"/>
              <a:ea typeface="Palatino Linotype"/>
              <a:cs typeface="Palatino Linotype"/>
              <a:sym typeface="Palatino Linotype"/>
            </a:endParaRPr>
          </a:p>
          <a:p>
            <a:pPr marL="0" marR="0" lvl="0" indent="0" algn="l" rtl="0">
              <a:lnSpc>
                <a:spcPct val="90000"/>
              </a:lnSpc>
              <a:spcBef>
                <a:spcPts val="481"/>
              </a:spcBef>
              <a:spcAft>
                <a:spcPts val="0"/>
              </a:spcAft>
              <a:buClr>
                <a:schemeClr val="lt1"/>
              </a:buClr>
              <a:buSzPct val="100000"/>
              <a:buFont typeface="Noto Sans Symbols"/>
              <a:buNone/>
            </a:pPr>
            <a:r>
              <a:rPr lang="en-US" sz="2600" b="1">
                <a:solidFill>
                  <a:schemeClr val="lt1"/>
                </a:solidFill>
                <a:latin typeface="Palatino Linotype"/>
                <a:ea typeface="Palatino Linotype"/>
                <a:cs typeface="Palatino Linotype"/>
                <a:sym typeface="Palatino Linotype"/>
              </a:rPr>
              <a:t>    </a:t>
            </a:r>
            <a:endParaRPr sz="2600" b="1">
              <a:solidFill>
                <a:schemeClr val="lt1"/>
              </a:solidFill>
              <a:latin typeface="Palatino Linotype"/>
              <a:ea typeface="Palatino Linotype"/>
              <a:cs typeface="Palatino Linotype"/>
              <a:sym typeface="Palatino Linotype"/>
            </a:endParaRPr>
          </a:p>
          <a:p>
            <a:pPr marL="1371600" marR="0" lvl="0" indent="457200" algn="l" rtl="0">
              <a:lnSpc>
                <a:spcPct val="90000"/>
              </a:lnSpc>
              <a:spcBef>
                <a:spcPts val="481"/>
              </a:spcBef>
              <a:spcAft>
                <a:spcPts val="0"/>
              </a:spcAft>
              <a:buClr>
                <a:schemeClr val="lt1"/>
              </a:buClr>
              <a:buSzPct val="100000"/>
              <a:buFont typeface="Noto Sans Symbols"/>
              <a:buNone/>
            </a:pPr>
            <a:r>
              <a:rPr lang="en-US" sz="2600">
                <a:solidFill>
                  <a:schemeClr val="lt1"/>
                </a:solidFill>
                <a:latin typeface="Calibri"/>
                <a:ea typeface="Calibri"/>
                <a:cs typeface="Calibri"/>
                <a:sym typeface="Calibri"/>
              </a:rPr>
              <a:t>    Collaborative Project Support</a:t>
            </a:r>
            <a:endParaRPr/>
          </a:p>
          <a:p>
            <a:pPr marL="0" marR="0" lvl="0" indent="0" algn="l" rtl="0">
              <a:lnSpc>
                <a:spcPct val="90000"/>
              </a:lnSpc>
              <a:spcBef>
                <a:spcPts val="481"/>
              </a:spcBef>
              <a:spcAft>
                <a:spcPts val="0"/>
              </a:spcAft>
              <a:buClr>
                <a:schemeClr val="lt1"/>
              </a:buClr>
              <a:buSzPct val="100000"/>
              <a:buFont typeface="Arial"/>
              <a:buNone/>
            </a:pPr>
            <a:r>
              <a:rPr lang="en-US" sz="2600">
                <a:solidFill>
                  <a:schemeClr val="lt1"/>
                </a:solidFill>
                <a:latin typeface="Calibri"/>
                <a:ea typeface="Calibri"/>
                <a:cs typeface="Calibri"/>
                <a:sym typeface="Calibri"/>
              </a:rPr>
              <a:t>				     Arts on Tour</a:t>
            </a:r>
            <a:endParaRPr/>
          </a:p>
          <a:p>
            <a:pPr marL="0" marR="0" lvl="0" indent="0" algn="l" rtl="0">
              <a:lnSpc>
                <a:spcPct val="90000"/>
              </a:lnSpc>
              <a:spcBef>
                <a:spcPts val="481"/>
              </a:spcBef>
              <a:spcAft>
                <a:spcPts val="0"/>
              </a:spcAft>
              <a:buClr>
                <a:schemeClr val="lt1"/>
              </a:buClr>
              <a:buSzPct val="100000"/>
              <a:buFont typeface="Arial"/>
              <a:buNone/>
            </a:pPr>
            <a:r>
              <a:rPr lang="en-US" sz="2600">
                <a:solidFill>
                  <a:schemeClr val="lt1"/>
                </a:solidFill>
                <a:latin typeface="Calibri"/>
                <a:ea typeface="Calibri"/>
                <a:cs typeface="Calibri"/>
                <a:sym typeface="Calibri"/>
              </a:rPr>
              <a:t>				     Individual Artist Fellowships</a:t>
            </a:r>
            <a:endParaRPr/>
          </a:p>
          <a:p>
            <a:pPr marL="0" marR="0" lvl="0" indent="0" algn="l" rtl="0">
              <a:lnSpc>
                <a:spcPct val="90000"/>
              </a:lnSpc>
              <a:spcBef>
                <a:spcPts val="481"/>
              </a:spcBef>
              <a:spcAft>
                <a:spcPts val="0"/>
              </a:spcAft>
              <a:buClr>
                <a:schemeClr val="lt1"/>
              </a:buClr>
              <a:buSzPct val="100000"/>
              <a:buFont typeface="Arial"/>
              <a:buNone/>
            </a:pPr>
            <a:r>
              <a:rPr lang="en-US" sz="2600">
                <a:solidFill>
                  <a:schemeClr val="lt1"/>
                </a:solidFill>
                <a:latin typeface="Calibri"/>
                <a:ea typeface="Calibri"/>
                <a:cs typeface="Calibri"/>
                <a:sym typeface="Calibri"/>
              </a:rPr>
              <a:t>				     Sally A. Williams Artist Fund</a:t>
            </a:r>
            <a:endParaRPr/>
          </a:p>
          <a:p>
            <a:pPr marL="0" marR="0" lvl="0" indent="0" algn="ctr" rtl="0">
              <a:lnSpc>
                <a:spcPct val="90000"/>
              </a:lnSpc>
              <a:spcBef>
                <a:spcPts val="333"/>
              </a:spcBef>
              <a:spcAft>
                <a:spcPts val="0"/>
              </a:spcAft>
              <a:buClr>
                <a:srgbClr val="888888"/>
              </a:buClr>
              <a:buSzPct val="100000"/>
              <a:buFont typeface="Arial"/>
              <a:buNone/>
            </a:pPr>
            <a:endParaRPr sz="1800">
              <a:solidFill>
                <a:schemeClr val="lt1"/>
              </a:solidFill>
              <a:latin typeface="Calibri"/>
              <a:ea typeface="Calibri"/>
              <a:cs typeface="Calibri"/>
              <a:sym typeface="Calibri"/>
            </a:endParaRPr>
          </a:p>
        </p:txBody>
      </p:sp>
      <p:sp>
        <p:nvSpPr>
          <p:cNvPr id="113" name="Google Shape;113;p3"/>
          <p:cNvSpPr/>
          <p:nvPr/>
        </p:nvSpPr>
        <p:spPr>
          <a:xfrm>
            <a:off x="-152401" y="263177"/>
            <a:ext cx="9448801" cy="997645"/>
          </a:xfrm>
          <a:prstGeom prst="rect">
            <a:avLst/>
          </a:prstGeom>
          <a:solidFill>
            <a:srgbClr val="6600CC">
              <a:alpha val="4980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3"/>
          <p:cNvSpPr txBox="1"/>
          <p:nvPr/>
        </p:nvSpPr>
        <p:spPr>
          <a:xfrm>
            <a:off x="0" y="497235"/>
            <a:ext cx="9144000" cy="569566"/>
          </a:xfrm>
          <a:prstGeom prst="rect">
            <a:avLst/>
          </a:prstGeom>
          <a:noFill/>
          <a:ln>
            <a:noFill/>
          </a:ln>
        </p:spPr>
        <p:txBody>
          <a:bodyPr spcFirstLastPara="1" wrap="square" lIns="91425" tIns="45700" rIns="91425" bIns="45700" anchor="ctr" anchorCtr="0">
            <a:normAutofit lnSpcReduction="10000"/>
          </a:bodyPr>
          <a:lstStyle/>
          <a:p>
            <a:pPr marL="0" marR="0" lvl="0" indent="0" algn="ctr" rtl="0">
              <a:spcBef>
                <a:spcPts val="0"/>
              </a:spcBef>
              <a:spcAft>
                <a:spcPts val="0"/>
              </a:spcAft>
              <a:buClr>
                <a:schemeClr val="lt1"/>
              </a:buClr>
              <a:buSzPts val="3200"/>
              <a:buFont typeface="Palatino Linotype"/>
              <a:buNone/>
            </a:pPr>
            <a:r>
              <a:rPr lang="en-US" sz="3200">
                <a:solidFill>
                  <a:schemeClr val="lt1"/>
                </a:solidFill>
                <a:latin typeface="Palatino Linotype"/>
                <a:ea typeface="Palatino Linotype"/>
                <a:cs typeface="Palatino Linotype"/>
                <a:sym typeface="Palatino Linotype"/>
              </a:rPr>
              <a:t>Grant Programs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p:nvPr/>
        </p:nvSpPr>
        <p:spPr>
          <a:xfrm>
            <a:off x="1" y="0"/>
            <a:ext cx="9144000" cy="7010400"/>
          </a:xfrm>
          <a:prstGeom prst="rect">
            <a:avLst/>
          </a:prstGeom>
          <a:solidFill>
            <a:srgbClr val="1F199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800">
              <a:solidFill>
                <a:schemeClr val="lt1"/>
              </a:solidFill>
              <a:latin typeface="Calibri"/>
              <a:ea typeface="Calibri"/>
              <a:cs typeface="Calibri"/>
              <a:sym typeface="Calibri"/>
            </a:endParaRPr>
          </a:p>
        </p:txBody>
      </p:sp>
      <p:sp>
        <p:nvSpPr>
          <p:cNvPr id="120" name="Google Shape;120;p4"/>
          <p:cNvSpPr txBox="1"/>
          <p:nvPr/>
        </p:nvSpPr>
        <p:spPr>
          <a:xfrm>
            <a:off x="4191000" y="2133600"/>
            <a:ext cx="4419600" cy="4343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The AIE Mini-Grants program allows schools /community organizations to fund artist residencies that bring quality, professional artists into the classroom, or after-school and summer programs, to present one-day to ten-day hands-on, curriculum-based, or character-centered arts activities. </a:t>
            </a:r>
            <a:endParaRPr/>
          </a:p>
          <a:p>
            <a:pPr marL="342900" marR="0" lvl="0" indent="-190500" algn="l" rtl="0">
              <a:lnSpc>
                <a:spcPct val="80000"/>
              </a:lnSpc>
              <a:spcBef>
                <a:spcPts val="480"/>
              </a:spcBef>
              <a:spcAft>
                <a:spcPts val="0"/>
              </a:spcAft>
              <a:buClr>
                <a:schemeClr val="dk1"/>
              </a:buClr>
              <a:buSzPts val="2400"/>
              <a:buFont typeface="Arial"/>
              <a:buNone/>
            </a:pPr>
            <a:endParaRPr sz="2400">
              <a:solidFill>
                <a:schemeClr val="lt1"/>
              </a:solidFill>
              <a:latin typeface="Calibri"/>
              <a:ea typeface="Calibri"/>
              <a:cs typeface="Calibri"/>
              <a:sym typeface="Calibri"/>
            </a:endParaRPr>
          </a:p>
          <a:p>
            <a:pPr marL="0" marR="0" lvl="0" indent="0" algn="l" rtl="0">
              <a:lnSpc>
                <a:spcPct val="80000"/>
              </a:lnSpc>
              <a:spcBef>
                <a:spcPts val="480"/>
              </a:spcBef>
              <a:spcAft>
                <a:spcPts val="0"/>
              </a:spcAft>
              <a:buClr>
                <a:schemeClr val="lt1"/>
              </a:buClr>
              <a:buSzPts val="2400"/>
              <a:buFont typeface="Arial"/>
              <a:buNone/>
            </a:pPr>
            <a:r>
              <a:rPr lang="en-US" sz="2400">
                <a:solidFill>
                  <a:schemeClr val="lt1"/>
                </a:solidFill>
                <a:latin typeface="Calibri"/>
                <a:ea typeface="Calibri"/>
                <a:cs typeface="Calibri"/>
                <a:sym typeface="Calibri"/>
              </a:rPr>
              <a:t>Artists must be selected from the </a:t>
            </a:r>
            <a:r>
              <a:rPr lang="en-US" sz="2400" i="1">
                <a:solidFill>
                  <a:schemeClr val="lt1"/>
                </a:solidFill>
                <a:latin typeface="Calibri"/>
                <a:ea typeface="Calibri"/>
                <a:cs typeface="Calibri"/>
                <a:sym typeface="Calibri"/>
              </a:rPr>
              <a:t>Arkansas AIE Artist Roster.</a:t>
            </a:r>
            <a:endParaRPr/>
          </a:p>
          <a:p>
            <a:pPr marL="342900" marR="0" lvl="0" indent="-342900" algn="l" rtl="0">
              <a:lnSpc>
                <a:spcPct val="80000"/>
              </a:lnSpc>
              <a:spcBef>
                <a:spcPts val="360"/>
              </a:spcBef>
              <a:spcAft>
                <a:spcPts val="0"/>
              </a:spcAft>
              <a:buClr>
                <a:schemeClr val="dk1"/>
              </a:buClr>
              <a:buSzPts val="1800"/>
              <a:buFont typeface="Noto Sans Symbols"/>
              <a:buNone/>
            </a:pPr>
            <a:endParaRPr sz="1800" i="1">
              <a:solidFill>
                <a:schemeClr val="lt1"/>
              </a:solidFill>
              <a:latin typeface="Calibri"/>
              <a:ea typeface="Calibri"/>
              <a:cs typeface="Calibri"/>
              <a:sym typeface="Calibri"/>
            </a:endParaRPr>
          </a:p>
          <a:p>
            <a:pPr marL="0" marR="0" lvl="0" indent="0" algn="l" rtl="0">
              <a:lnSpc>
                <a:spcPct val="80000"/>
              </a:lnSpc>
              <a:spcBef>
                <a:spcPts val="360"/>
              </a:spcBef>
              <a:spcAft>
                <a:spcPts val="0"/>
              </a:spcAft>
              <a:buClr>
                <a:schemeClr val="dk1"/>
              </a:buClr>
              <a:buSzPts val="1800"/>
              <a:buFont typeface="Arial"/>
              <a:buNone/>
            </a:pPr>
            <a:endParaRPr sz="1800" i="1">
              <a:solidFill>
                <a:schemeClr val="lt1"/>
              </a:solidFill>
              <a:latin typeface="Calibri"/>
              <a:ea typeface="Calibri"/>
              <a:cs typeface="Calibri"/>
              <a:sym typeface="Calibri"/>
            </a:endParaRPr>
          </a:p>
          <a:p>
            <a:pPr marL="342900" marR="0" lvl="0" indent="-228600" algn="l" rtl="0">
              <a:lnSpc>
                <a:spcPct val="80000"/>
              </a:lnSpc>
              <a:spcBef>
                <a:spcPts val="360"/>
              </a:spcBef>
              <a:spcAft>
                <a:spcPts val="0"/>
              </a:spcAft>
              <a:buClr>
                <a:schemeClr val="dk1"/>
              </a:buClr>
              <a:buSzPts val="1800"/>
              <a:buFont typeface="Arial"/>
              <a:buNone/>
            </a:pPr>
            <a:endParaRPr sz="1800" i="1">
              <a:solidFill>
                <a:schemeClr val="lt1"/>
              </a:solidFill>
              <a:latin typeface="Calibri"/>
              <a:ea typeface="Calibri"/>
              <a:cs typeface="Calibri"/>
              <a:sym typeface="Calibri"/>
            </a:endParaRPr>
          </a:p>
        </p:txBody>
      </p:sp>
      <p:pic>
        <p:nvPicPr>
          <p:cNvPr id="121" name="Google Shape;121;p4" descr="dance_residency02"/>
          <p:cNvPicPr preferRelativeResize="0"/>
          <p:nvPr/>
        </p:nvPicPr>
        <p:blipFill rotWithShape="1">
          <a:blip r:embed="rId3">
            <a:alphaModFix/>
          </a:blip>
          <a:srcRect l="8734" t="122" r="-690" b="14987"/>
          <a:stretch/>
        </p:blipFill>
        <p:spPr>
          <a:xfrm>
            <a:off x="1143000" y="2171700"/>
            <a:ext cx="2613025" cy="3429000"/>
          </a:xfrm>
          <a:prstGeom prst="rect">
            <a:avLst/>
          </a:prstGeom>
          <a:noFill/>
          <a:ln w="9525" cap="flat" cmpd="sng">
            <a:solidFill>
              <a:schemeClr val="lt1"/>
            </a:solidFill>
            <a:prstDash val="solid"/>
            <a:miter lim="800000"/>
            <a:headEnd type="none" w="sm" len="sm"/>
            <a:tailEnd type="none" w="sm" len="sm"/>
          </a:ln>
        </p:spPr>
      </p:pic>
      <p:sp>
        <p:nvSpPr>
          <p:cNvPr id="122" name="Google Shape;122;p4"/>
          <p:cNvSpPr/>
          <p:nvPr/>
        </p:nvSpPr>
        <p:spPr>
          <a:xfrm>
            <a:off x="-1905000" y="224149"/>
            <a:ext cx="13716000" cy="1299852"/>
          </a:xfrm>
          <a:prstGeom prst="rect">
            <a:avLst/>
          </a:prstGeom>
          <a:solidFill>
            <a:srgbClr val="6600CC">
              <a:alpha val="4980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4"/>
          <p:cNvSpPr txBox="1"/>
          <p:nvPr/>
        </p:nvSpPr>
        <p:spPr>
          <a:xfrm>
            <a:off x="2" y="228600"/>
            <a:ext cx="9139988" cy="1295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Palatino Linotype"/>
              <a:buNone/>
            </a:pPr>
            <a:r>
              <a:rPr lang="en-US" sz="4400">
                <a:solidFill>
                  <a:schemeClr val="lt1"/>
                </a:solidFill>
                <a:latin typeface="Palatino Linotype"/>
                <a:ea typeface="Palatino Linotype"/>
                <a:cs typeface="Palatino Linotype"/>
                <a:sym typeface="Palatino Linotype"/>
              </a:rPr>
              <a:t>A</a:t>
            </a:r>
            <a:r>
              <a:rPr lang="en-US" sz="4000">
                <a:solidFill>
                  <a:schemeClr val="lt1"/>
                </a:solidFill>
                <a:latin typeface="Palatino Linotype"/>
                <a:ea typeface="Palatino Linotype"/>
                <a:cs typeface="Palatino Linotype"/>
                <a:sym typeface="Palatino Linotype"/>
              </a:rPr>
              <a:t>rts in Education </a:t>
            </a:r>
            <a:br>
              <a:rPr lang="en-US" sz="4000">
                <a:solidFill>
                  <a:schemeClr val="lt1"/>
                </a:solidFill>
                <a:latin typeface="Palatino Linotype"/>
                <a:ea typeface="Palatino Linotype"/>
                <a:cs typeface="Palatino Linotype"/>
                <a:sym typeface="Palatino Linotype"/>
              </a:rPr>
            </a:br>
            <a:r>
              <a:rPr lang="en-US" sz="3200">
                <a:solidFill>
                  <a:schemeClr val="lt1"/>
                </a:solidFill>
                <a:latin typeface="Palatino Linotype"/>
                <a:ea typeface="Palatino Linotype"/>
                <a:cs typeface="Palatino Linotype"/>
                <a:sym typeface="Palatino Linotype"/>
              </a:rPr>
              <a:t> Mini Grants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p:nvPr/>
        </p:nvSpPr>
        <p:spPr>
          <a:xfrm>
            <a:off x="-4010" y="-29308"/>
            <a:ext cx="9144000" cy="7010400"/>
          </a:xfrm>
          <a:prstGeom prst="rect">
            <a:avLst/>
          </a:prstGeom>
          <a:solidFill>
            <a:srgbClr val="1F199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800">
              <a:solidFill>
                <a:schemeClr val="lt1"/>
              </a:solidFill>
              <a:latin typeface="Calibri"/>
              <a:ea typeface="Calibri"/>
              <a:cs typeface="Calibri"/>
              <a:sym typeface="Calibri"/>
            </a:endParaRPr>
          </a:p>
        </p:txBody>
      </p:sp>
      <p:sp>
        <p:nvSpPr>
          <p:cNvPr id="129" name="Google Shape;129;p5"/>
          <p:cNvSpPr txBox="1"/>
          <p:nvPr/>
        </p:nvSpPr>
        <p:spPr>
          <a:xfrm>
            <a:off x="5029200" y="2057400"/>
            <a:ext cx="3886200" cy="4343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Allows short-term residencies of up to 10 days where professional artists listed on the AIE roster provide hands-on arts activities for adult populations  in community-based or governmental organizations and institutions. </a:t>
            </a:r>
            <a:endParaRPr/>
          </a:p>
          <a:p>
            <a:pPr marL="0" marR="0" lvl="0" indent="0" algn="l" rtl="0">
              <a:lnSpc>
                <a:spcPct val="80000"/>
              </a:lnSpc>
              <a:spcBef>
                <a:spcPts val="480"/>
              </a:spcBef>
              <a:spcAft>
                <a:spcPts val="0"/>
              </a:spcAft>
              <a:buClr>
                <a:schemeClr val="lt1"/>
              </a:buClr>
              <a:buSzPts val="2400"/>
              <a:buFont typeface="Arial"/>
              <a:buNone/>
            </a:pPr>
            <a:r>
              <a:rPr lang="en-US" sz="2400">
                <a:solidFill>
                  <a:schemeClr val="lt1"/>
                </a:solidFill>
                <a:latin typeface="Calibri"/>
                <a:ea typeface="Calibri"/>
                <a:cs typeface="Calibri"/>
                <a:sym typeface="Calibri"/>
              </a:rPr>
              <a:t>An in-service workshop may also be included in the mini-residency program. </a:t>
            </a:r>
            <a:endParaRPr/>
          </a:p>
          <a:p>
            <a:pPr marL="0" marR="0" lvl="0" indent="0" algn="l" rtl="0">
              <a:lnSpc>
                <a:spcPct val="80000"/>
              </a:lnSpc>
              <a:spcBef>
                <a:spcPts val="480"/>
              </a:spcBef>
              <a:spcAft>
                <a:spcPts val="0"/>
              </a:spcAft>
              <a:buClr>
                <a:schemeClr val="lt1"/>
              </a:buClr>
              <a:buSzPts val="2400"/>
              <a:buFont typeface="Arial"/>
              <a:buNone/>
            </a:pPr>
            <a:r>
              <a:rPr lang="en-US" sz="2400">
                <a:solidFill>
                  <a:schemeClr val="lt1"/>
                </a:solidFill>
                <a:latin typeface="Calibri"/>
                <a:ea typeface="Calibri"/>
                <a:cs typeface="Calibri"/>
                <a:sym typeface="Calibri"/>
              </a:rPr>
              <a:t>Veterans’ Grants do not need roster artists for program. </a:t>
            </a:r>
            <a:endParaRPr/>
          </a:p>
          <a:p>
            <a:pPr marL="342900" marR="0" lvl="0" indent="-342900" algn="l" rtl="0">
              <a:lnSpc>
                <a:spcPct val="80000"/>
              </a:lnSpc>
              <a:spcBef>
                <a:spcPts val="360"/>
              </a:spcBef>
              <a:spcAft>
                <a:spcPts val="0"/>
              </a:spcAft>
              <a:buClr>
                <a:schemeClr val="dk1"/>
              </a:buClr>
              <a:buSzPts val="1800"/>
              <a:buFont typeface="Noto Sans Symbols"/>
              <a:buNone/>
            </a:pPr>
            <a:endParaRPr sz="1800" i="1">
              <a:solidFill>
                <a:schemeClr val="lt1"/>
              </a:solidFill>
              <a:latin typeface="Calibri"/>
              <a:ea typeface="Calibri"/>
              <a:cs typeface="Calibri"/>
              <a:sym typeface="Calibri"/>
            </a:endParaRPr>
          </a:p>
          <a:p>
            <a:pPr marL="0" marR="0" lvl="0" indent="0" algn="l" rtl="0">
              <a:lnSpc>
                <a:spcPct val="80000"/>
              </a:lnSpc>
              <a:spcBef>
                <a:spcPts val="360"/>
              </a:spcBef>
              <a:spcAft>
                <a:spcPts val="0"/>
              </a:spcAft>
              <a:buClr>
                <a:schemeClr val="dk1"/>
              </a:buClr>
              <a:buSzPts val="1800"/>
              <a:buFont typeface="Arial"/>
              <a:buNone/>
            </a:pPr>
            <a:endParaRPr sz="1800" i="1">
              <a:solidFill>
                <a:schemeClr val="lt1"/>
              </a:solidFill>
              <a:latin typeface="Calibri"/>
              <a:ea typeface="Calibri"/>
              <a:cs typeface="Calibri"/>
              <a:sym typeface="Calibri"/>
            </a:endParaRPr>
          </a:p>
          <a:p>
            <a:pPr marL="342900" marR="0" lvl="0" indent="-228600" algn="l" rtl="0">
              <a:lnSpc>
                <a:spcPct val="80000"/>
              </a:lnSpc>
              <a:spcBef>
                <a:spcPts val="360"/>
              </a:spcBef>
              <a:spcAft>
                <a:spcPts val="0"/>
              </a:spcAft>
              <a:buClr>
                <a:schemeClr val="dk1"/>
              </a:buClr>
              <a:buSzPts val="1800"/>
              <a:buFont typeface="Arial"/>
              <a:buNone/>
            </a:pPr>
            <a:endParaRPr sz="1800" i="1">
              <a:solidFill>
                <a:schemeClr val="lt1"/>
              </a:solidFill>
              <a:latin typeface="Calibri"/>
              <a:ea typeface="Calibri"/>
              <a:cs typeface="Calibri"/>
              <a:sym typeface="Calibri"/>
            </a:endParaRPr>
          </a:p>
        </p:txBody>
      </p:sp>
      <p:sp>
        <p:nvSpPr>
          <p:cNvPr id="130" name="Google Shape;130;p5"/>
          <p:cNvSpPr/>
          <p:nvPr/>
        </p:nvSpPr>
        <p:spPr>
          <a:xfrm>
            <a:off x="-1905000" y="224149"/>
            <a:ext cx="13716000" cy="1299852"/>
          </a:xfrm>
          <a:prstGeom prst="rect">
            <a:avLst/>
          </a:prstGeom>
          <a:solidFill>
            <a:srgbClr val="6600CC">
              <a:alpha val="4980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5"/>
          <p:cNvSpPr txBox="1"/>
          <p:nvPr/>
        </p:nvSpPr>
        <p:spPr>
          <a:xfrm>
            <a:off x="2" y="228600"/>
            <a:ext cx="9139988" cy="1295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Palatino Linotype"/>
              <a:buNone/>
            </a:pPr>
            <a:r>
              <a:rPr lang="en-US" sz="4400">
                <a:solidFill>
                  <a:schemeClr val="lt1"/>
                </a:solidFill>
                <a:latin typeface="Palatino Linotype"/>
                <a:ea typeface="Palatino Linotype"/>
                <a:cs typeface="Palatino Linotype"/>
                <a:sym typeface="Palatino Linotype"/>
              </a:rPr>
              <a:t>A</a:t>
            </a:r>
            <a:r>
              <a:rPr lang="en-US" sz="4000">
                <a:solidFill>
                  <a:schemeClr val="lt1"/>
                </a:solidFill>
                <a:latin typeface="Palatino Linotype"/>
                <a:ea typeface="Palatino Linotype"/>
                <a:cs typeface="Palatino Linotype"/>
                <a:sym typeface="Palatino Linotype"/>
              </a:rPr>
              <a:t>rts for Lifelong Learning </a:t>
            </a:r>
            <a:br>
              <a:rPr lang="en-US" sz="4000">
                <a:solidFill>
                  <a:schemeClr val="lt1"/>
                </a:solidFill>
                <a:latin typeface="Palatino Linotype"/>
                <a:ea typeface="Palatino Linotype"/>
                <a:cs typeface="Palatino Linotype"/>
                <a:sym typeface="Palatino Linotype"/>
              </a:rPr>
            </a:br>
            <a:r>
              <a:rPr lang="en-US" sz="3200">
                <a:solidFill>
                  <a:schemeClr val="lt1"/>
                </a:solidFill>
                <a:latin typeface="Palatino Linotype"/>
                <a:ea typeface="Palatino Linotype"/>
                <a:cs typeface="Palatino Linotype"/>
                <a:sym typeface="Palatino Linotype"/>
              </a:rPr>
              <a:t> Mini Grants</a:t>
            </a:r>
            <a:endParaRPr/>
          </a:p>
        </p:txBody>
      </p:sp>
      <p:pic>
        <p:nvPicPr>
          <p:cNvPr id="132" name="Google Shape;132;p5"/>
          <p:cNvPicPr preferRelativeResize="0"/>
          <p:nvPr/>
        </p:nvPicPr>
        <p:blipFill rotWithShape="1">
          <a:blip r:embed="rId3">
            <a:alphaModFix/>
          </a:blip>
          <a:srcRect l="12058" t="1372" r="5258"/>
          <a:stretch/>
        </p:blipFill>
        <p:spPr>
          <a:xfrm>
            <a:off x="914400" y="2133600"/>
            <a:ext cx="3810000" cy="30162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p:nvPr/>
        </p:nvSpPr>
        <p:spPr>
          <a:xfrm>
            <a:off x="1" y="0"/>
            <a:ext cx="9144000" cy="7010400"/>
          </a:xfrm>
          <a:prstGeom prst="rect">
            <a:avLst/>
          </a:prstGeom>
          <a:solidFill>
            <a:srgbClr val="1F199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800">
              <a:solidFill>
                <a:schemeClr val="lt1"/>
              </a:solidFill>
              <a:latin typeface="Calibri"/>
              <a:ea typeface="Calibri"/>
              <a:cs typeface="Calibri"/>
              <a:sym typeface="Calibri"/>
            </a:endParaRPr>
          </a:p>
        </p:txBody>
      </p:sp>
      <p:sp>
        <p:nvSpPr>
          <p:cNvPr id="138" name="Google Shape;138;p6"/>
          <p:cNvSpPr txBox="1"/>
          <p:nvPr/>
        </p:nvSpPr>
        <p:spPr>
          <a:xfrm>
            <a:off x="4648200" y="2209800"/>
            <a:ext cx="3962399" cy="4674919"/>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Grant funds may be used to place professional artists in residencies during the school day or school year at specific school sites or in conjunction with other non-profit community or governmental organizations and institutions. </a:t>
            </a:r>
            <a:endParaRPr/>
          </a:p>
          <a:p>
            <a:pPr marL="342900" marR="0" lvl="0" indent="-342900" algn="l" rtl="0">
              <a:lnSpc>
                <a:spcPct val="80000"/>
              </a:lnSpc>
              <a:spcBef>
                <a:spcPts val="480"/>
              </a:spcBef>
              <a:spcAft>
                <a:spcPts val="0"/>
              </a:spcAft>
              <a:buClr>
                <a:schemeClr val="dk1"/>
              </a:buClr>
              <a:buSzPts val="2400"/>
              <a:buFont typeface="Noto Sans Symbols"/>
              <a:buNone/>
            </a:pPr>
            <a:endParaRPr sz="2400">
              <a:solidFill>
                <a:schemeClr val="lt1"/>
              </a:solidFill>
              <a:latin typeface="Calibri"/>
              <a:ea typeface="Calibri"/>
              <a:cs typeface="Calibri"/>
              <a:sym typeface="Calibri"/>
            </a:endParaRPr>
          </a:p>
          <a:p>
            <a:pPr marL="0" marR="0" lvl="0" indent="0" algn="l" rtl="0">
              <a:lnSpc>
                <a:spcPct val="80000"/>
              </a:lnSpc>
              <a:spcBef>
                <a:spcPts val="480"/>
              </a:spcBef>
              <a:spcAft>
                <a:spcPts val="0"/>
              </a:spcAft>
              <a:buClr>
                <a:schemeClr val="lt1"/>
              </a:buClr>
              <a:buSzPts val="2400"/>
              <a:buFont typeface="Arial"/>
              <a:buNone/>
            </a:pPr>
            <a:r>
              <a:rPr lang="en-US" sz="2400">
                <a:solidFill>
                  <a:schemeClr val="lt1"/>
                </a:solidFill>
                <a:latin typeface="Calibri"/>
                <a:ea typeface="Calibri"/>
                <a:cs typeface="Calibri"/>
                <a:sym typeface="Calibri"/>
              </a:rPr>
              <a:t>The AIE-ISR program provides a way for artists to share their art form and relate it to other     pre-K – 12 curriculum areas. AIE Roster artists must be teaching artists for residency. </a:t>
            </a:r>
            <a:endParaRPr/>
          </a:p>
          <a:p>
            <a:pPr marL="0" marR="0" lvl="0" indent="0" algn="l" rtl="0">
              <a:lnSpc>
                <a:spcPct val="80000"/>
              </a:lnSpc>
              <a:spcBef>
                <a:spcPts val="36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pic>
        <p:nvPicPr>
          <p:cNvPr id="139" name="Google Shape;139;p6" descr="T:\ArtsGraphics\AIE\Arkansas Children's Hospital AIE shoot\ACH art 03.jpg"/>
          <p:cNvPicPr preferRelativeResize="0"/>
          <p:nvPr/>
        </p:nvPicPr>
        <p:blipFill rotWithShape="1">
          <a:blip r:embed="rId3">
            <a:alphaModFix/>
          </a:blip>
          <a:srcRect/>
          <a:stretch/>
        </p:blipFill>
        <p:spPr>
          <a:xfrm>
            <a:off x="985908" y="4391517"/>
            <a:ext cx="3182514" cy="2113230"/>
          </a:xfrm>
          <a:prstGeom prst="rect">
            <a:avLst/>
          </a:prstGeom>
          <a:noFill/>
          <a:ln w="9525" cap="flat" cmpd="sng">
            <a:solidFill>
              <a:schemeClr val="lt1"/>
            </a:solidFill>
            <a:prstDash val="solid"/>
            <a:miter lim="800000"/>
            <a:headEnd type="none" w="sm" len="sm"/>
            <a:tailEnd type="none" w="sm" len="sm"/>
          </a:ln>
        </p:spPr>
      </p:pic>
      <p:pic>
        <p:nvPicPr>
          <p:cNvPr id="140" name="Google Shape;140;p6" descr="T:\ArtsGraphics\AIE\Clipboard07.jpg"/>
          <p:cNvPicPr preferRelativeResize="0"/>
          <p:nvPr/>
        </p:nvPicPr>
        <p:blipFill rotWithShape="1">
          <a:blip r:embed="rId4">
            <a:alphaModFix/>
          </a:blip>
          <a:srcRect/>
          <a:stretch/>
        </p:blipFill>
        <p:spPr>
          <a:xfrm>
            <a:off x="511636" y="2661905"/>
            <a:ext cx="1964068" cy="1473410"/>
          </a:xfrm>
          <a:prstGeom prst="rect">
            <a:avLst/>
          </a:prstGeom>
          <a:noFill/>
          <a:ln w="9525" cap="flat" cmpd="sng">
            <a:solidFill>
              <a:schemeClr val="lt1"/>
            </a:solidFill>
            <a:prstDash val="solid"/>
            <a:miter lim="800000"/>
            <a:headEnd type="none" w="sm" len="sm"/>
            <a:tailEnd type="none" w="sm" len="sm"/>
          </a:ln>
        </p:spPr>
      </p:pic>
      <p:pic>
        <p:nvPicPr>
          <p:cNvPr id="141" name="Google Shape;141;p6" descr="T:\ArtsGraphics\AIE\cedarkindy2010.jpg"/>
          <p:cNvPicPr preferRelativeResize="0"/>
          <p:nvPr/>
        </p:nvPicPr>
        <p:blipFill rotWithShape="1">
          <a:blip r:embed="rId5">
            <a:alphaModFix/>
          </a:blip>
          <a:srcRect/>
          <a:stretch/>
        </p:blipFill>
        <p:spPr>
          <a:xfrm>
            <a:off x="2715593" y="2100563"/>
            <a:ext cx="1452829" cy="2034752"/>
          </a:xfrm>
          <a:prstGeom prst="rect">
            <a:avLst/>
          </a:prstGeom>
          <a:noFill/>
          <a:ln w="9525" cap="flat" cmpd="sng">
            <a:solidFill>
              <a:schemeClr val="lt1"/>
            </a:solidFill>
            <a:prstDash val="solid"/>
            <a:miter lim="800000"/>
            <a:headEnd type="none" w="sm" len="sm"/>
            <a:tailEnd type="none" w="sm" len="sm"/>
          </a:ln>
        </p:spPr>
      </p:pic>
      <p:sp>
        <p:nvSpPr>
          <p:cNvPr id="142" name="Google Shape;142;p6"/>
          <p:cNvSpPr/>
          <p:nvPr/>
        </p:nvSpPr>
        <p:spPr>
          <a:xfrm>
            <a:off x="-1845609" y="263177"/>
            <a:ext cx="13716000" cy="1489423"/>
          </a:xfrm>
          <a:prstGeom prst="rect">
            <a:avLst/>
          </a:prstGeom>
          <a:solidFill>
            <a:srgbClr val="6600CC">
              <a:alpha val="4980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6"/>
          <p:cNvSpPr txBox="1"/>
          <p:nvPr/>
        </p:nvSpPr>
        <p:spPr>
          <a:xfrm>
            <a:off x="1" y="228600"/>
            <a:ext cx="9143999" cy="1625948"/>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Palatino Linotype"/>
              <a:buNone/>
            </a:pPr>
            <a:r>
              <a:rPr lang="en-US" sz="4000">
                <a:solidFill>
                  <a:schemeClr val="lt1"/>
                </a:solidFill>
                <a:latin typeface="Palatino Linotype"/>
                <a:ea typeface="Palatino Linotype"/>
                <a:cs typeface="Palatino Linotype"/>
                <a:sym typeface="Palatino Linotype"/>
              </a:rPr>
              <a:t> Arts in Education</a:t>
            </a:r>
            <a:br>
              <a:rPr lang="en-US" sz="4000">
                <a:solidFill>
                  <a:schemeClr val="lt1"/>
                </a:solidFill>
                <a:latin typeface="Palatino Linotype"/>
                <a:ea typeface="Palatino Linotype"/>
                <a:cs typeface="Palatino Linotype"/>
                <a:sym typeface="Palatino Linotype"/>
              </a:rPr>
            </a:br>
            <a:r>
              <a:rPr lang="en-US" sz="4000">
                <a:solidFill>
                  <a:schemeClr val="lt1"/>
                </a:solidFill>
                <a:latin typeface="Palatino Linotype"/>
                <a:ea typeface="Palatino Linotype"/>
                <a:cs typeface="Palatino Linotype"/>
                <a:sym typeface="Palatino Linotype"/>
              </a:rPr>
              <a:t> </a:t>
            </a:r>
            <a:r>
              <a:rPr lang="en-US" sz="3200">
                <a:solidFill>
                  <a:schemeClr val="lt1"/>
                </a:solidFill>
                <a:latin typeface="Palatino Linotype"/>
                <a:ea typeface="Palatino Linotype"/>
                <a:cs typeface="Palatino Linotype"/>
                <a:sym typeface="Palatino Linotype"/>
              </a:rPr>
              <a:t>In-School Residency Grants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p:nvPr/>
        </p:nvSpPr>
        <p:spPr>
          <a:xfrm>
            <a:off x="1" y="0"/>
            <a:ext cx="9144000" cy="7010400"/>
          </a:xfrm>
          <a:prstGeom prst="rect">
            <a:avLst/>
          </a:prstGeom>
          <a:solidFill>
            <a:srgbClr val="1F199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800">
              <a:solidFill>
                <a:schemeClr val="lt1"/>
              </a:solidFill>
              <a:latin typeface="Calibri"/>
              <a:ea typeface="Calibri"/>
              <a:cs typeface="Calibri"/>
              <a:sym typeface="Calibri"/>
            </a:endParaRPr>
          </a:p>
        </p:txBody>
      </p:sp>
      <p:sp>
        <p:nvSpPr>
          <p:cNvPr id="149" name="Google Shape;149;p7"/>
          <p:cNvSpPr txBox="1"/>
          <p:nvPr/>
        </p:nvSpPr>
        <p:spPr>
          <a:xfrm>
            <a:off x="4191000" y="1946623"/>
            <a:ext cx="4572000" cy="460657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Grant funds may be used to place professional artists in AIE residencies outside the school environment. </a:t>
            </a:r>
            <a:endParaRPr/>
          </a:p>
          <a:p>
            <a:pPr marL="0" marR="0" lvl="0" indent="0" algn="l" rtl="0">
              <a:lnSpc>
                <a:spcPct val="80000"/>
              </a:lnSpc>
              <a:spcBef>
                <a:spcPts val="480"/>
              </a:spcBef>
              <a:spcAft>
                <a:spcPts val="0"/>
              </a:spcAft>
              <a:buClr>
                <a:schemeClr val="lt1"/>
              </a:buClr>
              <a:buSzPts val="2400"/>
              <a:buFont typeface="Arial"/>
              <a:buNone/>
            </a:pPr>
            <a:r>
              <a:rPr lang="en-US" sz="2400">
                <a:solidFill>
                  <a:schemeClr val="lt1"/>
                </a:solidFill>
                <a:latin typeface="Calibri"/>
                <a:ea typeface="Calibri"/>
                <a:cs typeface="Calibri"/>
                <a:sym typeface="Calibri"/>
              </a:rPr>
              <a:t>Settings can be after-school or summer programs located in community/neighborhood centers, low-income housing projects, juvenile facilities, social service centers, recreation programs, boys and girls clubs, or other community-based organizations providing facilities and guidance during non-school hours. AIE Roster artists must be used for program. </a:t>
            </a:r>
            <a:endParaRPr/>
          </a:p>
          <a:p>
            <a:pPr marL="342900" marR="0" lvl="0" indent="-234950" algn="l" rtl="0">
              <a:lnSpc>
                <a:spcPct val="80000"/>
              </a:lnSpc>
              <a:spcBef>
                <a:spcPts val="340"/>
              </a:spcBef>
              <a:spcAft>
                <a:spcPts val="0"/>
              </a:spcAft>
              <a:buClr>
                <a:schemeClr val="dk1"/>
              </a:buClr>
              <a:buSzPts val="1700"/>
              <a:buFont typeface="Arial"/>
              <a:buNone/>
            </a:pPr>
            <a:endParaRPr sz="1700">
              <a:solidFill>
                <a:schemeClr val="lt1"/>
              </a:solidFill>
              <a:latin typeface="Calibri"/>
              <a:ea typeface="Calibri"/>
              <a:cs typeface="Calibri"/>
              <a:sym typeface="Calibri"/>
            </a:endParaRPr>
          </a:p>
          <a:p>
            <a:pPr marL="0" marR="0" lvl="0" indent="0" algn="l" rtl="0">
              <a:lnSpc>
                <a:spcPct val="80000"/>
              </a:lnSpc>
              <a:spcBef>
                <a:spcPts val="340"/>
              </a:spcBef>
              <a:spcAft>
                <a:spcPts val="0"/>
              </a:spcAft>
              <a:buClr>
                <a:schemeClr val="dk1"/>
              </a:buClr>
              <a:buSzPts val="1700"/>
              <a:buFont typeface="Arial"/>
              <a:buNone/>
            </a:pPr>
            <a:endParaRPr sz="1700">
              <a:solidFill>
                <a:schemeClr val="lt1"/>
              </a:solidFill>
              <a:latin typeface="Calibri"/>
              <a:ea typeface="Calibri"/>
              <a:cs typeface="Calibri"/>
              <a:sym typeface="Calibri"/>
            </a:endParaRPr>
          </a:p>
        </p:txBody>
      </p:sp>
      <p:sp>
        <p:nvSpPr>
          <p:cNvPr id="150" name="Google Shape;150;p7"/>
          <p:cNvSpPr/>
          <p:nvPr/>
        </p:nvSpPr>
        <p:spPr>
          <a:xfrm>
            <a:off x="-1828800" y="228600"/>
            <a:ext cx="13716000" cy="1489423"/>
          </a:xfrm>
          <a:prstGeom prst="rect">
            <a:avLst/>
          </a:prstGeom>
          <a:solidFill>
            <a:srgbClr val="6600CC">
              <a:alpha val="4980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7"/>
          <p:cNvSpPr txBox="1"/>
          <p:nvPr/>
        </p:nvSpPr>
        <p:spPr>
          <a:xfrm>
            <a:off x="2" y="304800"/>
            <a:ext cx="9139988" cy="1295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Palatino Linotype"/>
              <a:buNone/>
            </a:pPr>
            <a:r>
              <a:rPr lang="en-US" sz="4400">
                <a:solidFill>
                  <a:schemeClr val="lt1"/>
                </a:solidFill>
                <a:latin typeface="Palatino Linotype"/>
                <a:ea typeface="Palatino Linotype"/>
                <a:cs typeface="Palatino Linotype"/>
                <a:sym typeface="Palatino Linotype"/>
              </a:rPr>
              <a:t>A</a:t>
            </a:r>
            <a:r>
              <a:rPr lang="en-US" sz="4000">
                <a:solidFill>
                  <a:schemeClr val="lt1"/>
                </a:solidFill>
                <a:latin typeface="Palatino Linotype"/>
                <a:ea typeface="Palatino Linotype"/>
                <a:cs typeface="Palatino Linotype"/>
                <a:sym typeface="Palatino Linotype"/>
              </a:rPr>
              <a:t>rts in Education </a:t>
            </a:r>
            <a:br>
              <a:rPr lang="en-US" sz="4000">
                <a:solidFill>
                  <a:schemeClr val="lt1"/>
                </a:solidFill>
                <a:latin typeface="Palatino Linotype"/>
                <a:ea typeface="Palatino Linotype"/>
                <a:cs typeface="Palatino Linotype"/>
                <a:sym typeface="Palatino Linotype"/>
              </a:rPr>
            </a:br>
            <a:r>
              <a:rPr lang="en-US" sz="3200">
                <a:solidFill>
                  <a:schemeClr val="lt1"/>
                </a:solidFill>
                <a:latin typeface="Palatino Linotype"/>
                <a:ea typeface="Palatino Linotype"/>
                <a:cs typeface="Palatino Linotype"/>
                <a:sym typeface="Palatino Linotype"/>
              </a:rPr>
              <a:t> After-School/Summer Residency Grants</a:t>
            </a:r>
            <a:endParaRPr/>
          </a:p>
        </p:txBody>
      </p:sp>
      <p:pic>
        <p:nvPicPr>
          <p:cNvPr id="152" name="Google Shape;152;p7" descr="T:\ArtsGraphics\AIE\Tile Project\Tile Project 016.jpg"/>
          <p:cNvPicPr preferRelativeResize="0"/>
          <p:nvPr/>
        </p:nvPicPr>
        <p:blipFill rotWithShape="1">
          <a:blip r:embed="rId3">
            <a:alphaModFix/>
          </a:blip>
          <a:srcRect r="10346"/>
          <a:stretch/>
        </p:blipFill>
        <p:spPr>
          <a:xfrm>
            <a:off x="1900448" y="2190222"/>
            <a:ext cx="1888756" cy="1647826"/>
          </a:xfrm>
          <a:prstGeom prst="rect">
            <a:avLst/>
          </a:prstGeom>
          <a:noFill/>
          <a:ln w="9525" cap="flat" cmpd="sng">
            <a:solidFill>
              <a:schemeClr val="lt1"/>
            </a:solidFill>
            <a:prstDash val="solid"/>
            <a:miter lim="800000"/>
            <a:headEnd type="none" w="sm" len="sm"/>
            <a:tailEnd type="none" w="sm" len="sm"/>
          </a:ln>
        </p:spPr>
      </p:pic>
      <p:pic>
        <p:nvPicPr>
          <p:cNvPr id="153" name="Google Shape;153;p7"/>
          <p:cNvPicPr preferRelativeResize="0"/>
          <p:nvPr/>
        </p:nvPicPr>
        <p:blipFill rotWithShape="1">
          <a:blip r:embed="rId4">
            <a:alphaModFix/>
          </a:blip>
          <a:srcRect/>
          <a:stretch/>
        </p:blipFill>
        <p:spPr>
          <a:xfrm>
            <a:off x="845734" y="4038600"/>
            <a:ext cx="2946401" cy="2200707"/>
          </a:xfrm>
          <a:prstGeom prst="rect">
            <a:avLst/>
          </a:prstGeom>
          <a:noFill/>
          <a:ln w="9525" cap="flat" cmpd="sng">
            <a:solidFill>
              <a:schemeClr val="lt1"/>
            </a:solidFill>
            <a:prstDash val="solid"/>
            <a:round/>
            <a:headEnd type="none" w="sm" len="sm"/>
            <a:tailEnd type="none" w="sm" len="sm"/>
          </a:ln>
        </p:spPr>
      </p:pic>
      <p:pic>
        <p:nvPicPr>
          <p:cNvPr id="154" name="Google Shape;154;p7"/>
          <p:cNvPicPr preferRelativeResize="0"/>
          <p:nvPr/>
        </p:nvPicPr>
        <p:blipFill rotWithShape="1">
          <a:blip r:embed="rId5">
            <a:alphaModFix/>
          </a:blip>
          <a:srcRect/>
          <a:stretch/>
        </p:blipFill>
        <p:spPr>
          <a:xfrm>
            <a:off x="476770" y="2190223"/>
            <a:ext cx="1242112" cy="16561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p:nvPr/>
        </p:nvSpPr>
        <p:spPr>
          <a:xfrm>
            <a:off x="1" y="0"/>
            <a:ext cx="9144000" cy="7010400"/>
          </a:xfrm>
          <a:prstGeom prst="rect">
            <a:avLst/>
          </a:prstGeom>
          <a:solidFill>
            <a:srgbClr val="1F199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800">
              <a:solidFill>
                <a:schemeClr val="lt1"/>
              </a:solidFill>
              <a:latin typeface="Calibri"/>
              <a:ea typeface="Calibri"/>
              <a:cs typeface="Calibri"/>
              <a:sym typeface="Calibri"/>
            </a:endParaRPr>
          </a:p>
        </p:txBody>
      </p:sp>
      <p:sp>
        <p:nvSpPr>
          <p:cNvPr id="160" name="Google Shape;160;p8"/>
          <p:cNvSpPr txBox="1"/>
          <p:nvPr/>
        </p:nvSpPr>
        <p:spPr>
          <a:xfrm>
            <a:off x="5410200" y="2209800"/>
            <a:ext cx="3429000" cy="4267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Grant funds may be used for projects that foster the arts in basic school curricula. Activities must serve pre-K – 12 students, adult and/or special constituents. </a:t>
            </a:r>
            <a:endParaRPr/>
          </a:p>
          <a:p>
            <a:pPr marL="342900" marR="0" lvl="0" indent="-190500" algn="l" rtl="0">
              <a:lnSpc>
                <a:spcPct val="90000"/>
              </a:lnSpc>
              <a:spcBef>
                <a:spcPts val="480"/>
              </a:spcBef>
              <a:spcAft>
                <a:spcPts val="0"/>
              </a:spcAft>
              <a:buClr>
                <a:schemeClr val="dk1"/>
              </a:buClr>
              <a:buSzPts val="2400"/>
              <a:buFont typeface="Arial"/>
              <a:buNone/>
            </a:pPr>
            <a:endParaRPr sz="2400">
              <a:solidFill>
                <a:schemeClr val="lt1"/>
              </a:solidFill>
              <a:latin typeface="Calibri"/>
              <a:ea typeface="Calibri"/>
              <a:cs typeface="Calibri"/>
              <a:sym typeface="Calibri"/>
            </a:endParaRPr>
          </a:p>
          <a:p>
            <a:pPr marL="0" marR="0" lvl="0" indent="0" algn="l" rtl="0">
              <a:lnSpc>
                <a:spcPct val="90000"/>
              </a:lnSpc>
              <a:spcBef>
                <a:spcPts val="480"/>
              </a:spcBef>
              <a:spcAft>
                <a:spcPts val="0"/>
              </a:spcAft>
              <a:buClr>
                <a:schemeClr val="lt1"/>
              </a:buClr>
              <a:buSzPts val="2400"/>
              <a:buFont typeface="Arial"/>
              <a:buNone/>
            </a:pPr>
            <a:r>
              <a:rPr lang="en-US" sz="2400">
                <a:solidFill>
                  <a:schemeClr val="lt1"/>
                </a:solidFill>
                <a:latin typeface="Calibri"/>
                <a:ea typeface="Calibri"/>
                <a:cs typeface="Calibri"/>
                <a:sym typeface="Calibri"/>
              </a:rPr>
              <a:t>Applicants may also use AIE specialist consultants who are not on the AIE roster.</a:t>
            </a:r>
            <a:endParaRPr sz="1800">
              <a:solidFill>
                <a:schemeClr val="lt1"/>
              </a:solidFill>
              <a:latin typeface="Calibri"/>
              <a:ea typeface="Calibri"/>
              <a:cs typeface="Calibri"/>
              <a:sym typeface="Calibri"/>
            </a:endParaRPr>
          </a:p>
          <a:p>
            <a:pPr marL="0" marR="0" lvl="0" indent="0" algn="l" rtl="0">
              <a:lnSpc>
                <a:spcPct val="90000"/>
              </a:lnSpc>
              <a:spcBef>
                <a:spcPts val="36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pic>
        <p:nvPicPr>
          <p:cNvPr id="161" name="Google Shape;161;p8" descr="T:\ArtsGraphics\AIE\FY13\Literacy in Action (2).jpg"/>
          <p:cNvPicPr preferRelativeResize="0"/>
          <p:nvPr/>
        </p:nvPicPr>
        <p:blipFill rotWithShape="1">
          <a:blip r:embed="rId3">
            <a:alphaModFix/>
          </a:blip>
          <a:srcRect/>
          <a:stretch/>
        </p:blipFill>
        <p:spPr>
          <a:xfrm>
            <a:off x="534931" y="4761638"/>
            <a:ext cx="4416538" cy="1542078"/>
          </a:xfrm>
          <a:prstGeom prst="rect">
            <a:avLst/>
          </a:prstGeom>
          <a:noFill/>
          <a:ln w="9525" cap="flat" cmpd="sng">
            <a:solidFill>
              <a:schemeClr val="lt1"/>
            </a:solidFill>
            <a:prstDash val="solid"/>
            <a:miter lim="800000"/>
            <a:headEnd type="none" w="sm" len="sm"/>
            <a:tailEnd type="none" w="sm" len="sm"/>
          </a:ln>
        </p:spPr>
      </p:pic>
      <p:pic>
        <p:nvPicPr>
          <p:cNvPr id="162" name="Google Shape;162;p8" descr="T:\ArtsGraphics\AIE\Pulaski Tech teen college 2010\edited\DSC_0285 copy.jpg"/>
          <p:cNvPicPr preferRelativeResize="0"/>
          <p:nvPr/>
        </p:nvPicPr>
        <p:blipFill rotWithShape="1">
          <a:blip r:embed="rId4">
            <a:alphaModFix/>
          </a:blip>
          <a:srcRect/>
          <a:stretch/>
        </p:blipFill>
        <p:spPr>
          <a:xfrm>
            <a:off x="3582931" y="2394438"/>
            <a:ext cx="1368538" cy="2057400"/>
          </a:xfrm>
          <a:prstGeom prst="rect">
            <a:avLst/>
          </a:prstGeom>
          <a:noFill/>
          <a:ln w="9525" cap="flat" cmpd="sng">
            <a:solidFill>
              <a:schemeClr val="lt1"/>
            </a:solidFill>
            <a:prstDash val="solid"/>
            <a:miter lim="800000"/>
            <a:headEnd type="none" w="sm" len="sm"/>
            <a:tailEnd type="none" w="sm" len="sm"/>
          </a:ln>
        </p:spPr>
      </p:pic>
      <p:sp>
        <p:nvSpPr>
          <p:cNvPr id="163" name="Google Shape;163;p8"/>
          <p:cNvSpPr/>
          <p:nvPr/>
        </p:nvSpPr>
        <p:spPr>
          <a:xfrm>
            <a:off x="-1828800" y="239486"/>
            <a:ext cx="13716000" cy="1489423"/>
          </a:xfrm>
          <a:prstGeom prst="rect">
            <a:avLst/>
          </a:prstGeom>
          <a:solidFill>
            <a:srgbClr val="6600CC">
              <a:alpha val="4980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8"/>
          <p:cNvSpPr txBox="1"/>
          <p:nvPr/>
        </p:nvSpPr>
        <p:spPr>
          <a:xfrm>
            <a:off x="2" y="304800"/>
            <a:ext cx="9139988" cy="1295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Palatino Linotype"/>
              <a:buNone/>
            </a:pPr>
            <a:r>
              <a:rPr lang="en-US" sz="4400">
                <a:solidFill>
                  <a:schemeClr val="lt1"/>
                </a:solidFill>
                <a:latin typeface="Palatino Linotype"/>
                <a:ea typeface="Palatino Linotype"/>
                <a:cs typeface="Palatino Linotype"/>
                <a:sym typeface="Palatino Linotype"/>
              </a:rPr>
              <a:t>A</a:t>
            </a:r>
            <a:r>
              <a:rPr lang="en-US" sz="4000">
                <a:solidFill>
                  <a:schemeClr val="lt1"/>
                </a:solidFill>
                <a:latin typeface="Palatino Linotype"/>
                <a:ea typeface="Palatino Linotype"/>
                <a:cs typeface="Palatino Linotype"/>
                <a:sym typeface="Palatino Linotype"/>
              </a:rPr>
              <a:t>rts in Education </a:t>
            </a:r>
            <a:br>
              <a:rPr lang="en-US" sz="4000">
                <a:solidFill>
                  <a:schemeClr val="lt1"/>
                </a:solidFill>
                <a:latin typeface="Palatino Linotype"/>
                <a:ea typeface="Palatino Linotype"/>
                <a:cs typeface="Palatino Linotype"/>
                <a:sym typeface="Palatino Linotype"/>
              </a:rPr>
            </a:br>
            <a:r>
              <a:rPr lang="en-US" sz="3200">
                <a:solidFill>
                  <a:schemeClr val="lt1"/>
                </a:solidFill>
                <a:latin typeface="Palatino Linotype"/>
                <a:ea typeface="Palatino Linotype"/>
                <a:cs typeface="Palatino Linotype"/>
                <a:sym typeface="Palatino Linotype"/>
              </a:rPr>
              <a:t> Arts Curriculum Project Grants</a:t>
            </a:r>
            <a:endParaRPr/>
          </a:p>
        </p:txBody>
      </p:sp>
      <p:pic>
        <p:nvPicPr>
          <p:cNvPr id="165" name="Google Shape;165;p8"/>
          <p:cNvPicPr preferRelativeResize="0"/>
          <p:nvPr/>
        </p:nvPicPr>
        <p:blipFill rotWithShape="1">
          <a:blip r:embed="rId5">
            <a:alphaModFix/>
          </a:blip>
          <a:srcRect/>
          <a:stretch/>
        </p:blipFill>
        <p:spPr>
          <a:xfrm>
            <a:off x="719017" y="2590800"/>
            <a:ext cx="2481384" cy="1861038"/>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p:nvPr/>
        </p:nvSpPr>
        <p:spPr>
          <a:xfrm>
            <a:off x="1" y="0"/>
            <a:ext cx="9144000" cy="7010400"/>
          </a:xfrm>
          <a:prstGeom prst="rect">
            <a:avLst/>
          </a:prstGeom>
          <a:solidFill>
            <a:srgbClr val="1F199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800">
              <a:solidFill>
                <a:schemeClr val="lt1"/>
              </a:solidFill>
              <a:latin typeface="Calibri"/>
              <a:ea typeface="Calibri"/>
              <a:cs typeface="Calibri"/>
              <a:sym typeface="Calibri"/>
            </a:endParaRPr>
          </a:p>
        </p:txBody>
      </p:sp>
      <p:sp>
        <p:nvSpPr>
          <p:cNvPr id="172" name="Google Shape;172;p9"/>
          <p:cNvSpPr txBox="1"/>
          <p:nvPr/>
        </p:nvSpPr>
        <p:spPr>
          <a:xfrm>
            <a:off x="3810000" y="1752600"/>
            <a:ext cx="4953000" cy="4648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600"/>
              <a:buFont typeface="Arial"/>
              <a:buNone/>
            </a:pPr>
            <a:r>
              <a:rPr lang="en-US" sz="2600">
                <a:solidFill>
                  <a:schemeClr val="lt1"/>
                </a:solidFill>
                <a:latin typeface="Calibri"/>
                <a:ea typeface="Calibri"/>
                <a:cs typeface="Calibri"/>
                <a:sym typeface="Calibri"/>
              </a:rPr>
              <a:t>An online listing of professional artists accepted for AIE residencies after an independent panel review process.  </a:t>
            </a:r>
            <a:endParaRPr/>
          </a:p>
          <a:p>
            <a:pPr marL="342900" marR="0" lvl="0" indent="-177800" algn="l" rtl="0">
              <a:lnSpc>
                <a:spcPct val="80000"/>
              </a:lnSpc>
              <a:spcBef>
                <a:spcPts val="520"/>
              </a:spcBef>
              <a:spcAft>
                <a:spcPts val="0"/>
              </a:spcAft>
              <a:buClr>
                <a:schemeClr val="dk1"/>
              </a:buClr>
              <a:buSzPts val="2600"/>
              <a:buFont typeface="Arial"/>
              <a:buNone/>
            </a:pPr>
            <a:endParaRPr sz="2600">
              <a:solidFill>
                <a:schemeClr val="lt1"/>
              </a:solidFill>
              <a:latin typeface="Calibri"/>
              <a:ea typeface="Calibri"/>
              <a:cs typeface="Calibri"/>
              <a:sym typeface="Calibri"/>
            </a:endParaRPr>
          </a:p>
          <a:p>
            <a:pPr marL="0" marR="0" lvl="0" indent="0" algn="l" rtl="0">
              <a:lnSpc>
                <a:spcPct val="80000"/>
              </a:lnSpc>
              <a:spcBef>
                <a:spcPts val="520"/>
              </a:spcBef>
              <a:spcAft>
                <a:spcPts val="0"/>
              </a:spcAft>
              <a:buClr>
                <a:schemeClr val="lt1"/>
              </a:buClr>
              <a:buSzPts val="2600"/>
              <a:buFont typeface="Arial"/>
              <a:buNone/>
            </a:pPr>
            <a:r>
              <a:rPr lang="en-US" sz="2600">
                <a:solidFill>
                  <a:schemeClr val="lt1"/>
                </a:solidFill>
                <a:latin typeface="Calibri"/>
                <a:ea typeface="Calibri"/>
                <a:cs typeface="Calibri"/>
                <a:sym typeface="Calibri"/>
              </a:rPr>
              <a:t>AIE grant applicants coordinate projects with selected AIE Roster artists.</a:t>
            </a:r>
            <a:endParaRPr/>
          </a:p>
          <a:p>
            <a:pPr marL="342900" marR="0" lvl="0" indent="-177800" algn="l" rtl="0">
              <a:lnSpc>
                <a:spcPct val="80000"/>
              </a:lnSpc>
              <a:spcBef>
                <a:spcPts val="520"/>
              </a:spcBef>
              <a:spcAft>
                <a:spcPts val="0"/>
              </a:spcAft>
              <a:buClr>
                <a:schemeClr val="dk1"/>
              </a:buClr>
              <a:buSzPts val="2600"/>
              <a:buFont typeface="Arial"/>
              <a:buNone/>
            </a:pPr>
            <a:endParaRPr sz="2600">
              <a:solidFill>
                <a:schemeClr val="lt1"/>
              </a:solidFill>
              <a:latin typeface="Calibri"/>
              <a:ea typeface="Calibri"/>
              <a:cs typeface="Calibri"/>
              <a:sym typeface="Calibri"/>
            </a:endParaRPr>
          </a:p>
          <a:p>
            <a:pPr marL="0" marR="0" lvl="0" indent="0" algn="l" rtl="0">
              <a:lnSpc>
                <a:spcPct val="80000"/>
              </a:lnSpc>
              <a:spcBef>
                <a:spcPts val="520"/>
              </a:spcBef>
              <a:spcAft>
                <a:spcPts val="0"/>
              </a:spcAft>
              <a:buClr>
                <a:schemeClr val="lt1"/>
              </a:buClr>
              <a:buSzPts val="2600"/>
              <a:buFont typeface="Arial"/>
              <a:buNone/>
            </a:pPr>
            <a:r>
              <a:rPr lang="en-US" sz="2600">
                <a:solidFill>
                  <a:schemeClr val="lt1"/>
                </a:solidFill>
                <a:latin typeface="Calibri"/>
                <a:ea typeface="Calibri"/>
                <a:cs typeface="Calibri"/>
                <a:sym typeface="Calibri"/>
              </a:rPr>
              <a:t>The AIE Artist Roster is available on Arkansas Arts Council website under “Registry and Rosters.”</a:t>
            </a:r>
            <a:endParaRPr/>
          </a:p>
          <a:p>
            <a:pPr marL="342900" marR="0" lvl="0" indent="-190500" algn="l" rtl="0">
              <a:lnSpc>
                <a:spcPct val="80000"/>
              </a:lnSpc>
              <a:spcBef>
                <a:spcPts val="480"/>
              </a:spcBef>
              <a:spcAft>
                <a:spcPts val="0"/>
              </a:spcAft>
              <a:buClr>
                <a:schemeClr val="dk1"/>
              </a:buClr>
              <a:buSzPts val="2400"/>
              <a:buFont typeface="Arial"/>
              <a:buNone/>
            </a:pPr>
            <a:endParaRPr sz="2400">
              <a:solidFill>
                <a:schemeClr val="lt1"/>
              </a:solidFill>
              <a:latin typeface="Palatino Linotype"/>
              <a:ea typeface="Palatino Linotype"/>
              <a:cs typeface="Palatino Linotype"/>
              <a:sym typeface="Palatino Linotype"/>
            </a:endParaRPr>
          </a:p>
          <a:p>
            <a:pPr marL="342900" marR="0" lvl="0" indent="-342900" algn="l" rtl="0">
              <a:lnSpc>
                <a:spcPct val="80000"/>
              </a:lnSpc>
              <a:spcBef>
                <a:spcPts val="360"/>
              </a:spcBef>
              <a:spcAft>
                <a:spcPts val="0"/>
              </a:spcAft>
              <a:buClr>
                <a:schemeClr val="lt1"/>
              </a:buClr>
              <a:buSzPts val="1800"/>
              <a:buFont typeface="Noto Sans Symbols"/>
              <a:buNone/>
            </a:pPr>
            <a:r>
              <a:rPr lang="en-US" sz="1800">
                <a:solidFill>
                  <a:schemeClr val="lt1"/>
                </a:solidFill>
                <a:latin typeface="Calibri"/>
                <a:ea typeface="Calibri"/>
                <a:cs typeface="Calibri"/>
                <a:sym typeface="Calibri"/>
              </a:rPr>
              <a:t>	</a:t>
            </a:r>
            <a:endParaRPr/>
          </a:p>
          <a:p>
            <a:pPr marL="342900" marR="0" lvl="0" indent="-228600" algn="l" rtl="0">
              <a:lnSpc>
                <a:spcPct val="80000"/>
              </a:lnSpc>
              <a:spcBef>
                <a:spcPts val="36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pic>
        <p:nvPicPr>
          <p:cNvPr id="173" name="Google Shape;173;p9" descr="T:\ArtsGraphics\AIE\FY13\Ellen Foncannon Stephenson.JPG"/>
          <p:cNvPicPr preferRelativeResize="0"/>
          <p:nvPr/>
        </p:nvPicPr>
        <p:blipFill rotWithShape="1">
          <a:blip r:embed="rId3">
            <a:alphaModFix/>
          </a:blip>
          <a:srcRect b="8486"/>
          <a:stretch/>
        </p:blipFill>
        <p:spPr>
          <a:xfrm>
            <a:off x="1371600" y="4243588"/>
            <a:ext cx="1745377" cy="2481943"/>
          </a:xfrm>
          <a:prstGeom prst="rect">
            <a:avLst/>
          </a:prstGeom>
          <a:solidFill>
            <a:srgbClr val="ECECEC"/>
          </a:solidFill>
          <a:ln w="127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74" name="Google Shape;174;p9" descr="T:\ArtsGraphics\AIE\FY12\Jason Suel.JPG"/>
          <p:cNvPicPr preferRelativeResize="0"/>
          <p:nvPr/>
        </p:nvPicPr>
        <p:blipFill rotWithShape="1">
          <a:blip r:embed="rId4">
            <a:alphaModFix/>
          </a:blip>
          <a:srcRect/>
          <a:stretch/>
        </p:blipFill>
        <p:spPr>
          <a:xfrm>
            <a:off x="349546" y="1899198"/>
            <a:ext cx="1307487" cy="1956660"/>
          </a:xfrm>
          <a:prstGeom prst="rect">
            <a:avLst/>
          </a:prstGeom>
          <a:noFill/>
          <a:ln w="9525" cap="flat" cmpd="sng">
            <a:solidFill>
              <a:schemeClr val="lt1"/>
            </a:solidFill>
            <a:prstDash val="solid"/>
            <a:miter lim="800000"/>
            <a:headEnd type="none" w="sm" len="sm"/>
            <a:tailEnd type="none" w="sm" len="sm"/>
          </a:ln>
        </p:spPr>
      </p:pic>
      <p:sp>
        <p:nvSpPr>
          <p:cNvPr id="175" name="Google Shape;175;p9"/>
          <p:cNvSpPr/>
          <p:nvPr/>
        </p:nvSpPr>
        <p:spPr>
          <a:xfrm>
            <a:off x="-685800" y="152400"/>
            <a:ext cx="10363200" cy="1219200"/>
          </a:xfrm>
          <a:prstGeom prst="rect">
            <a:avLst/>
          </a:prstGeom>
          <a:solidFill>
            <a:srgbClr val="6600CC">
              <a:alpha val="49803"/>
            </a:srgb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9"/>
          <p:cNvSpPr txBox="1"/>
          <p:nvPr/>
        </p:nvSpPr>
        <p:spPr>
          <a:xfrm>
            <a:off x="-656063" y="228600"/>
            <a:ext cx="10333463" cy="1204332"/>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000"/>
              <a:buFont typeface="Palatino Linotype"/>
              <a:buNone/>
            </a:pPr>
            <a:r>
              <a:rPr lang="en-US" sz="4000">
                <a:solidFill>
                  <a:schemeClr val="lt1"/>
                </a:solidFill>
                <a:latin typeface="Palatino Linotype"/>
                <a:ea typeface="Palatino Linotype"/>
                <a:cs typeface="Palatino Linotype"/>
                <a:sym typeface="Palatino Linotype"/>
              </a:rPr>
              <a:t> Arts in Education Artist Roster</a:t>
            </a:r>
            <a:endParaRPr/>
          </a:p>
        </p:txBody>
      </p:sp>
      <p:pic>
        <p:nvPicPr>
          <p:cNvPr id="177" name="Google Shape;177;p9"/>
          <p:cNvPicPr preferRelativeResize="0"/>
          <p:nvPr/>
        </p:nvPicPr>
        <p:blipFill rotWithShape="1">
          <a:blip r:embed="rId5">
            <a:alphaModFix/>
          </a:blip>
          <a:srcRect/>
          <a:stretch/>
        </p:blipFill>
        <p:spPr>
          <a:xfrm>
            <a:off x="1981200" y="1905000"/>
            <a:ext cx="1664368" cy="2053719"/>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821</Words>
  <Application>Microsoft Office PowerPoint</Application>
  <PresentationFormat>On-screen Show (4:3)</PresentationFormat>
  <Paragraphs>104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Palatino Linotype</vt:lpstr>
      <vt:lpstr>Noto Sans Symbols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Marian Boyd</dc:creator>
  <cp:lastModifiedBy>Computer Services</cp:lastModifiedBy>
  <cp:revision>1</cp:revision>
  <dcterms:created xsi:type="dcterms:W3CDTF">2013-01-29T19:30:33Z</dcterms:created>
  <dcterms:modified xsi:type="dcterms:W3CDTF">2023-04-12T14:54:29Z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0x010100113453FCE3C3B84B93FF9B2A3B720EB2</vt:lpwstr>
  </property>
</Properties>
</file>